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6"/>
  </p:notesMasterIdLst>
  <p:sldIdLst>
    <p:sldId id="282" r:id="rId2"/>
    <p:sldId id="270" r:id="rId3"/>
    <p:sldId id="273" r:id="rId4"/>
    <p:sldId id="297" r:id="rId5"/>
    <p:sldId id="299" r:id="rId6"/>
    <p:sldId id="298" r:id="rId7"/>
    <p:sldId id="302" r:id="rId8"/>
    <p:sldId id="300" r:id="rId9"/>
    <p:sldId id="314" r:id="rId10"/>
    <p:sldId id="303" r:id="rId11"/>
    <p:sldId id="309" r:id="rId12"/>
    <p:sldId id="311" r:id="rId13"/>
    <p:sldId id="310" r:id="rId14"/>
    <p:sldId id="304" r:id="rId15"/>
    <p:sldId id="306" r:id="rId16"/>
    <p:sldId id="307" r:id="rId17"/>
    <p:sldId id="312" r:id="rId18"/>
    <p:sldId id="285" r:id="rId19"/>
    <p:sldId id="292" r:id="rId20"/>
    <p:sldId id="313" r:id="rId21"/>
    <p:sldId id="287" r:id="rId22"/>
    <p:sldId id="288" r:id="rId23"/>
    <p:sldId id="293"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60632" autoAdjust="0"/>
  </p:normalViewPr>
  <p:slideViewPr>
    <p:cSldViewPr snapToGrid="0">
      <p:cViewPr varScale="1">
        <p:scale>
          <a:sx n="52" d="100"/>
          <a:sy n="52" d="100"/>
        </p:scale>
        <p:origin x="96" y="1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481"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CF89D-FB0D-49D8-A7B5-5ABFC181624D}" type="datetimeFigureOut">
              <a:rPr lang="en-CA" smtClean="0"/>
              <a:t>2022-09-06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B256C-0226-4A66-8D14-8AF70CBB8E6D}" type="slidenum">
              <a:rPr lang="en-CA" smtClean="0"/>
              <a:t>‹#›</a:t>
            </a:fld>
            <a:endParaRPr lang="en-CA"/>
          </a:p>
        </p:txBody>
      </p:sp>
    </p:spTree>
    <p:extLst>
      <p:ext uri="{BB962C8B-B14F-4D97-AF65-F5344CB8AC3E}">
        <p14:creationId xmlns:p14="http://schemas.microsoft.com/office/powerpoint/2010/main" val="98835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p>
          <a:p>
            <a:r>
              <a:rPr lang="en-US" dirty="0" smtClean="0"/>
              <a:t>I will be delivering</a:t>
            </a:r>
            <a:r>
              <a:rPr lang="en-US" baseline="0" dirty="0" smtClean="0"/>
              <a:t> some preliminary </a:t>
            </a:r>
            <a:endParaRPr lang="en-US" dirty="0" smtClean="0"/>
          </a:p>
          <a:p>
            <a:r>
              <a:rPr lang="en-US" dirty="0" smtClean="0"/>
              <a:t>Some house-keeping:</a:t>
            </a:r>
          </a:p>
          <a:p>
            <a:r>
              <a:rPr lang="en-US" dirty="0" smtClean="0"/>
              <a:t>This Town Hall is scheduled</a:t>
            </a:r>
            <a:r>
              <a:rPr lang="en-US" baseline="0" dirty="0" smtClean="0"/>
              <a:t> for 1 hour.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FYI</a:t>
            </a:r>
            <a:r>
              <a:rPr lang="en-US" baseline="0" dirty="0" smtClean="0"/>
              <a:t> this Zoom meeting is being recorded.</a:t>
            </a:r>
          </a:p>
          <a:p>
            <a:r>
              <a:rPr lang="en-US" baseline="0" dirty="0" smtClean="0"/>
              <a:t>We will be posting this presentation + meeting minutes to our website.</a:t>
            </a:r>
          </a:p>
          <a:p>
            <a:r>
              <a:rPr lang="en-US" baseline="0" dirty="0" smtClean="0"/>
              <a:t>If you would like to be included on distribution list: please write to us.</a:t>
            </a:r>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2</a:t>
            </a:fld>
            <a:endParaRPr lang="en-CA"/>
          </a:p>
        </p:txBody>
      </p:sp>
    </p:spTree>
    <p:extLst>
      <p:ext uri="{BB962C8B-B14F-4D97-AF65-F5344CB8AC3E}">
        <p14:creationId xmlns:p14="http://schemas.microsoft.com/office/powerpoint/2010/main" val="2022549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a:t>
            </a:r>
            <a:r>
              <a:rPr lang="en-US" baseline="0" dirty="0" smtClean="0"/>
              <a:t> factors.</a:t>
            </a:r>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11</a:t>
            </a:fld>
            <a:endParaRPr lang="en-CA"/>
          </a:p>
        </p:txBody>
      </p:sp>
    </p:spTree>
    <p:extLst>
      <p:ext uri="{BB962C8B-B14F-4D97-AF65-F5344CB8AC3E}">
        <p14:creationId xmlns:p14="http://schemas.microsoft.com/office/powerpoint/2010/main" val="268844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(or 120 days, for Nova Scotia).  </a:t>
            </a:r>
          </a:p>
          <a:p>
            <a:r>
              <a:rPr lang="en-US" sz="1200" dirty="0" smtClean="0"/>
              <a:t>Note, BC and Yukon have an expanded window, due to the COVID-19 suspensions to limitation periods.</a:t>
            </a:r>
          </a:p>
          <a:p>
            <a:r>
              <a:rPr lang="en-US" sz="2400" dirty="0" smtClean="0"/>
              <a:t>Statutory rights of rescission under the </a:t>
            </a:r>
            <a:r>
              <a:rPr lang="en-US" sz="2400" i="1" dirty="0" smtClean="0"/>
              <a:t>Securities Acts </a:t>
            </a:r>
            <a:r>
              <a:rPr lang="en-US" sz="2400" dirty="0" smtClean="0"/>
              <a:t>are subject to a tight limitation period:</a:t>
            </a:r>
          </a:p>
          <a:p>
            <a:pPr lvl="1"/>
            <a:r>
              <a:rPr lang="en-US" sz="2000" dirty="0" smtClean="0"/>
              <a:t>120 days in Nova Scotia;</a:t>
            </a:r>
          </a:p>
          <a:p>
            <a:pPr lvl="1"/>
            <a:r>
              <a:rPr lang="en-US" sz="2000" dirty="0" smtClean="0"/>
              <a:t>180 days in the other Provinces/Territories, besides Quebec.</a:t>
            </a:r>
          </a:p>
          <a:p>
            <a:r>
              <a:rPr lang="en-US" sz="2400" dirty="0" smtClean="0"/>
              <a:t>On June 22, 2021, the running of these limitation periods was tolled (frozen), retroactive to the date the Receiver was appointed: April 30, 2021.</a:t>
            </a:r>
          </a:p>
          <a:p>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12</a:t>
            </a:fld>
            <a:endParaRPr lang="en-CA"/>
          </a:p>
        </p:txBody>
      </p:sp>
    </p:spTree>
    <p:extLst>
      <p:ext uri="{BB962C8B-B14F-4D97-AF65-F5344CB8AC3E}">
        <p14:creationId xmlns:p14="http://schemas.microsoft.com/office/powerpoint/2010/main" val="306124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If necessary  — If it is ultimately relevant to distribution:</a:t>
            </a:r>
            <a:endParaRPr lang="en-US"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If</a:t>
            </a:r>
            <a:r>
              <a:rPr lang="en-US" sz="1200" baseline="0" dirty="0" smtClean="0"/>
              <a:t> we are successful in arguing that pointing to a misrepresentation gets you a right to recover first out of the fund,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then </a:t>
            </a:r>
            <a:r>
              <a:rPr lang="en-US" sz="1200" b="0" baseline="0" dirty="0" smtClean="0"/>
              <a:t>the Court will have to determine who was a victim of a misrepresentation.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If not, may not be relevant or necessary for the Court to make those determinations.</a:t>
            </a:r>
            <a:endParaRPr lang="en-US" sz="1200"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13</a:t>
            </a:fld>
            <a:endParaRPr lang="en-CA"/>
          </a:p>
        </p:txBody>
      </p:sp>
    </p:spTree>
    <p:extLst>
      <p:ext uri="{BB962C8B-B14F-4D97-AF65-F5344CB8AC3E}">
        <p14:creationId xmlns:p14="http://schemas.microsoft.com/office/powerpoint/2010/main" val="381057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Bridging Finance’s </a:t>
            </a:r>
            <a:r>
              <a:rPr lang="en-US" b="1" dirty="0" smtClean="0"/>
              <a:t>day in</a:t>
            </a:r>
            <a:r>
              <a:rPr lang="en-US" b="1" baseline="0" dirty="0" smtClean="0"/>
              <a:t> Court</a:t>
            </a:r>
            <a:r>
              <a:rPr lang="en-US" b="0" baseline="0" dirty="0" smtClean="0"/>
              <a:t>, or their reckoning.</a:t>
            </a:r>
          </a:p>
          <a:p>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854B256C-0226-4A66-8D14-8AF70CBB8E6D}" type="slidenum">
              <a:rPr lang="en-CA" smtClean="0"/>
              <a:t>14</a:t>
            </a:fld>
            <a:endParaRPr lang="en-CA"/>
          </a:p>
        </p:txBody>
      </p:sp>
    </p:spTree>
    <p:extLst>
      <p:ext uri="{BB962C8B-B14F-4D97-AF65-F5344CB8AC3E}">
        <p14:creationId xmlns:p14="http://schemas.microsoft.com/office/powerpoint/2010/main" val="188215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15</a:t>
            </a:fld>
            <a:endParaRPr lang="en-CA"/>
          </a:p>
        </p:txBody>
      </p:sp>
    </p:spTree>
    <p:extLst>
      <p:ext uri="{BB962C8B-B14F-4D97-AF65-F5344CB8AC3E}">
        <p14:creationId xmlns:p14="http://schemas.microsoft.com/office/powerpoint/2010/main" val="333239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16</a:t>
            </a:fld>
            <a:endParaRPr lang="en-CA"/>
          </a:p>
        </p:txBody>
      </p:sp>
    </p:spTree>
    <p:extLst>
      <p:ext uri="{BB962C8B-B14F-4D97-AF65-F5344CB8AC3E}">
        <p14:creationId xmlns:p14="http://schemas.microsoft.com/office/powerpoint/2010/main" val="1799651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will assume all “special claims” will</a:t>
            </a:r>
            <a:r>
              <a:rPr lang="en-US" baseline="0" dirty="0" smtClean="0"/>
              <a:t> be eventually proven, and then ask what legal consequences flow from that.</a:t>
            </a:r>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17</a:t>
            </a:fld>
            <a:endParaRPr lang="en-CA"/>
          </a:p>
        </p:txBody>
      </p:sp>
    </p:spTree>
    <p:extLst>
      <p:ext uri="{BB962C8B-B14F-4D97-AF65-F5344CB8AC3E}">
        <p14:creationId xmlns:p14="http://schemas.microsoft.com/office/powerpoint/2010/main" val="548229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Busy docket.</a:t>
            </a:r>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18</a:t>
            </a:fld>
            <a:endParaRPr lang="en-CA"/>
          </a:p>
        </p:txBody>
      </p:sp>
    </p:spTree>
    <p:extLst>
      <p:ext uri="{BB962C8B-B14F-4D97-AF65-F5344CB8AC3E}">
        <p14:creationId xmlns:p14="http://schemas.microsoft.com/office/powerpoint/2010/main" val="1142471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4B256C-0226-4A66-8D14-8AF70CBB8E6D}" type="slidenum">
              <a:rPr lang="en-CA" smtClean="0"/>
              <a:t>21</a:t>
            </a:fld>
            <a:endParaRPr lang="en-CA"/>
          </a:p>
        </p:txBody>
      </p:sp>
    </p:spTree>
    <p:extLst>
      <p:ext uri="{BB962C8B-B14F-4D97-AF65-F5344CB8AC3E}">
        <p14:creationId xmlns:p14="http://schemas.microsoft.com/office/powerpoint/2010/main" val="256687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By</a:t>
            </a:r>
            <a:r>
              <a:rPr lang="en-US" sz="1200" b="1" i="0" kern="1200" baseline="0" dirty="0" smtClean="0">
                <a:solidFill>
                  <a:schemeClr val="tx1"/>
                </a:solidFill>
                <a:effectLst/>
                <a:latin typeface="+mn-lt"/>
                <a:ea typeface="+mn-ea"/>
                <a:cs typeface="+mn-cs"/>
              </a:rPr>
              <a:t> way of introduction:</a:t>
            </a:r>
          </a:p>
          <a:p>
            <a:r>
              <a:rPr lang="en-US" sz="1200" b="0" i="0" kern="1200" dirty="0" smtClean="0">
                <a:solidFill>
                  <a:schemeClr val="tx1"/>
                </a:solidFill>
                <a:effectLst/>
                <a:latin typeface="+mn-lt"/>
                <a:ea typeface="+mn-ea"/>
                <a:cs typeface="+mn-cs"/>
              </a:rPr>
              <a:t>Matthew Smith,</a:t>
            </a:r>
            <a:r>
              <a:rPr lang="en-US" sz="1200" b="0" i="0" kern="1200" baseline="0" dirty="0" smtClean="0">
                <a:solidFill>
                  <a:schemeClr val="tx1"/>
                </a:solidFill>
                <a:effectLst/>
                <a:latin typeface="+mn-lt"/>
                <a:ea typeface="+mn-ea"/>
                <a:cs typeface="+mn-cs"/>
              </a:rPr>
              <a:t> associate in Miller Thomson’s commercial litigation group. </a:t>
            </a:r>
          </a:p>
          <a:p>
            <a:r>
              <a:rPr lang="en-US" sz="1200" b="0" i="0" kern="1200" baseline="0" dirty="0" smtClean="0">
                <a:solidFill>
                  <a:schemeClr val="tx1"/>
                </a:solidFill>
                <a:effectLst/>
                <a:latin typeface="+mn-lt"/>
                <a:ea typeface="+mn-ea"/>
                <a:cs typeface="+mn-cs"/>
              </a:rPr>
              <a:t>I will be delivering some preliminary remarks to create a baseline for us all, after which we will open the floor to questions and a discussion.</a:t>
            </a:r>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Gavin</a:t>
            </a:r>
            <a:r>
              <a:rPr lang="en-US" sz="1200" b="0" i="0" kern="1200" dirty="0" smtClean="0">
                <a:solidFill>
                  <a:schemeClr val="tx1"/>
                </a:solidFill>
                <a:effectLst/>
                <a:latin typeface="+mn-lt"/>
                <a:ea typeface="+mn-ea"/>
                <a:cs typeface="+mn-cs"/>
              </a:rPr>
              <a:t>: part of the team working on </a:t>
            </a:r>
            <a:r>
              <a:rPr lang="en-US" sz="1200" b="1" i="0" kern="1200" dirty="0" smtClean="0">
                <a:solidFill>
                  <a:schemeClr val="tx1"/>
                </a:solidFill>
                <a:effectLst/>
                <a:latin typeface="+mn-lt"/>
                <a:ea typeface="+mn-ea"/>
                <a:cs typeface="+mn-cs"/>
              </a:rPr>
              <a:t>Nortel Networks</a:t>
            </a:r>
            <a:r>
              <a:rPr lang="en-US" sz="1200" b="0" i="0" kern="1200" dirty="0" smtClean="0">
                <a:solidFill>
                  <a:schemeClr val="tx1"/>
                </a:solidFill>
                <a:effectLst/>
                <a:latin typeface="+mn-lt"/>
                <a:ea typeface="+mn-ea"/>
                <a:cs typeface="+mn-cs"/>
              </a:rPr>
              <a:t>, representing bondholders  with $4B</a:t>
            </a:r>
            <a:r>
              <a:rPr lang="en-US" sz="1200" b="0" i="0" kern="1200" baseline="0" dirty="0" smtClean="0">
                <a:solidFill>
                  <a:schemeClr val="tx1"/>
                </a:solidFill>
                <a:effectLst/>
                <a:latin typeface="+mn-lt"/>
                <a:ea typeface="+mn-ea"/>
                <a:cs typeface="+mn-cs"/>
              </a:rPr>
              <a:t> USD claims,</a:t>
            </a:r>
            <a:r>
              <a:rPr lang="en-US" sz="1200" b="0" i="0" kern="1200" dirty="0" smtClean="0">
                <a:solidFill>
                  <a:schemeClr val="tx1"/>
                </a:solidFill>
                <a:effectLst/>
                <a:latin typeface="+mn-lt"/>
                <a:ea typeface="+mn-ea"/>
                <a:cs typeface="+mn-cs"/>
              </a:rPr>
              <a:t> in Companies Creditors Arrangement Act (</a:t>
            </a:r>
            <a:r>
              <a:rPr lang="en-US" sz="1200" b="0" i="0" kern="1200" dirty="0" err="1" smtClean="0">
                <a:solidFill>
                  <a:schemeClr val="tx1"/>
                </a:solidFill>
                <a:effectLst/>
                <a:latin typeface="+mn-lt"/>
                <a:ea typeface="+mn-ea"/>
                <a:cs typeface="+mn-cs"/>
              </a:rPr>
              <a:t>CCAA</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proceedings.</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Asim:</a:t>
            </a:r>
            <a:r>
              <a:rPr lang="en-US" sz="1200" b="0" i="0" kern="1200" dirty="0" smtClean="0">
                <a:solidFill>
                  <a:schemeClr val="tx1"/>
                </a:solidFill>
                <a:effectLst/>
                <a:latin typeface="+mn-lt"/>
                <a:ea typeface="+mn-ea"/>
                <a:cs typeface="+mn-cs"/>
              </a:rPr>
              <a:t> The bankruptcy of </a:t>
            </a:r>
            <a:r>
              <a:rPr lang="en-US" sz="1200" b="1" i="0" kern="1200" dirty="0" err="1" smtClean="0">
                <a:solidFill>
                  <a:schemeClr val="tx1"/>
                </a:solidFill>
                <a:effectLst/>
                <a:latin typeface="+mn-lt"/>
                <a:ea typeface="+mn-ea"/>
                <a:cs typeface="+mn-cs"/>
              </a:rPr>
              <a:t>Quadriga</a:t>
            </a:r>
            <a:r>
              <a:rPr lang="en-US" sz="1200" b="0" i="0" kern="1200" baseline="0" dirty="0" smtClean="0">
                <a:solidFill>
                  <a:schemeClr val="tx1"/>
                </a:solidFill>
                <a:effectLst/>
                <a:latin typeface="+mn-lt"/>
                <a:ea typeface="+mn-ea"/>
                <a:cs typeface="+mn-cs"/>
              </a:rPr>
              <a:t>, the crypto trading platform, representing </a:t>
            </a:r>
            <a:r>
              <a:rPr lang="en-US" sz="1200" b="0" i="0" kern="1200" dirty="0" smtClean="0">
                <a:solidFill>
                  <a:schemeClr val="tx1"/>
                </a:solidFill>
                <a:effectLst/>
                <a:latin typeface="+mn-lt"/>
                <a:ea typeface="+mn-ea"/>
                <a:cs typeface="+mn-cs"/>
              </a:rPr>
              <a:t>76,000 Affected Users, the largest stakeholder in the bankruptcy.</a:t>
            </a:r>
          </a:p>
          <a:p>
            <a:r>
              <a:rPr lang="en-US" sz="1200" b="1" i="0" kern="1200" dirty="0" smtClean="0">
                <a:solidFill>
                  <a:schemeClr val="tx1"/>
                </a:solidFill>
                <a:effectLst/>
                <a:latin typeface="+mn-lt"/>
                <a:ea typeface="+mn-ea"/>
                <a:cs typeface="+mn-cs"/>
              </a:rPr>
              <a:t>Monica</a:t>
            </a:r>
            <a:r>
              <a:rPr lang="en-US" sz="1200" b="0" i="0" kern="1200" dirty="0" smtClean="0">
                <a:solidFill>
                  <a:schemeClr val="tx1"/>
                </a:solidFill>
                <a:effectLst/>
                <a:latin typeface="+mn-lt"/>
                <a:ea typeface="+mn-ea"/>
                <a:cs typeface="+mn-cs"/>
              </a:rPr>
              <a:t>: BIA and </a:t>
            </a:r>
            <a:r>
              <a:rPr lang="en-US" sz="1200" b="0" i="0" kern="1200" dirty="0" err="1" smtClean="0">
                <a:solidFill>
                  <a:schemeClr val="tx1"/>
                </a:solidFill>
                <a:effectLst/>
                <a:latin typeface="+mn-lt"/>
                <a:ea typeface="+mn-ea"/>
                <a:cs typeface="+mn-cs"/>
              </a:rPr>
              <a:t>CCAA</a:t>
            </a:r>
            <a:r>
              <a:rPr lang="en-US" sz="1200" b="0" i="0" kern="1200" dirty="0" smtClean="0">
                <a:solidFill>
                  <a:schemeClr val="tx1"/>
                </a:solidFill>
                <a:effectLst/>
                <a:latin typeface="+mn-lt"/>
                <a:ea typeface="+mn-ea"/>
                <a:cs typeface="+mn-cs"/>
              </a:rPr>
              <a:t> proceedings. Worked</a:t>
            </a:r>
            <a:r>
              <a:rPr lang="en-US" sz="1200" b="0" i="0" kern="1200" baseline="0" dirty="0" smtClean="0">
                <a:solidFill>
                  <a:schemeClr val="tx1"/>
                </a:solidFill>
                <a:effectLst/>
                <a:latin typeface="+mn-lt"/>
                <a:ea typeface="+mn-ea"/>
                <a:cs typeface="+mn-cs"/>
              </a:rPr>
              <a:t> with Asim on the </a:t>
            </a:r>
            <a:r>
              <a:rPr lang="en-US" sz="1200" b="0" i="0" kern="1200" baseline="0" dirty="0" err="1" smtClean="0">
                <a:solidFill>
                  <a:schemeClr val="tx1"/>
                </a:solidFill>
                <a:effectLst/>
                <a:latin typeface="+mn-lt"/>
                <a:ea typeface="+mn-ea"/>
                <a:cs typeface="+mn-cs"/>
              </a:rPr>
              <a:t>Quadriga</a:t>
            </a:r>
            <a:r>
              <a:rPr lang="en-US" sz="1200" b="0" i="0" kern="1200" baseline="0" dirty="0" smtClean="0">
                <a:solidFill>
                  <a:schemeClr val="tx1"/>
                </a:solidFill>
                <a:effectLst/>
                <a:latin typeface="+mn-lt"/>
                <a:ea typeface="+mn-ea"/>
                <a:cs typeface="+mn-cs"/>
              </a:rPr>
              <a:t> bankruptcy.</a:t>
            </a:r>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3</a:t>
            </a:fld>
            <a:endParaRPr lang="en-CA"/>
          </a:p>
        </p:txBody>
      </p:sp>
    </p:spTree>
    <p:extLst>
      <p:ext uri="{BB962C8B-B14F-4D97-AF65-F5344CB8AC3E}">
        <p14:creationId xmlns:p14="http://schemas.microsoft.com/office/powerpoint/2010/main" val="340975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a:t>
            </a:r>
            <a:r>
              <a:rPr lang="en-US" sz="1200" b="1" kern="1200" baseline="0" dirty="0" smtClean="0">
                <a:solidFill>
                  <a:schemeClr val="tx1"/>
                </a:solidFill>
                <a:effectLst/>
                <a:latin typeface="+mn-lt"/>
                <a:ea typeface="+mn-ea"/>
                <a:cs typeface="+mn-cs"/>
              </a:rPr>
              <a:t>t restricted</a:t>
            </a:r>
            <a:r>
              <a:rPr lang="en-US" sz="1200" b="0" kern="1200" baseline="0" dirty="0" smtClean="0">
                <a:solidFill>
                  <a:schemeClr val="tx1"/>
                </a:solidFill>
                <a:effectLst/>
                <a:latin typeface="+mn-lt"/>
                <a:ea typeface="+mn-ea"/>
                <a:cs typeface="+mn-cs"/>
              </a:rPr>
              <a:t>.  This has to deal with factors complicating the identification of the particular unitholders who will ultimately be the beneficiaries of the arguments we will be advancing.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Email.  </a:t>
            </a:r>
            <a:r>
              <a:rPr lang="en-US" sz="1200" kern="1200" dirty="0" smtClean="0">
                <a:solidFill>
                  <a:schemeClr val="tx1"/>
                </a:solidFill>
                <a:effectLst/>
                <a:latin typeface="+mn-lt"/>
                <a:ea typeface="+mn-ea"/>
                <a:cs typeface="+mn-cs"/>
              </a:rPr>
              <a:t>If you want to have</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further conversation with us,</a:t>
            </a:r>
            <a:r>
              <a:rPr lang="en-US" sz="1200" kern="1200" baseline="0" dirty="0" smtClean="0">
                <a:solidFill>
                  <a:schemeClr val="tx1"/>
                </a:solidFill>
                <a:effectLst/>
                <a:latin typeface="+mn-lt"/>
                <a:ea typeface="+mn-ea"/>
                <a:cs typeface="+mn-cs"/>
              </a:rPr>
              <a:t> you can email us to arrange a call, an</a:t>
            </a:r>
            <a:r>
              <a:rPr lang="en-US" sz="1200" kern="1200" dirty="0" smtClean="0">
                <a:solidFill>
                  <a:schemeClr val="tx1"/>
                </a:solidFill>
                <a:effectLst/>
                <a:latin typeface="+mn-lt"/>
                <a:ea typeface="+mn-ea"/>
                <a:cs typeface="+mn-cs"/>
              </a:rPr>
              <a:t>d we may need to take steps to confirm: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holdings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Purchase date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etc</a:t>
            </a:r>
          </a:p>
          <a:p>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4</a:t>
            </a:fld>
            <a:endParaRPr lang="en-CA"/>
          </a:p>
        </p:txBody>
      </p:sp>
    </p:spTree>
    <p:extLst>
      <p:ext uri="{BB962C8B-B14F-4D97-AF65-F5344CB8AC3E}">
        <p14:creationId xmlns:p14="http://schemas.microsoft.com/office/powerpoint/2010/main" val="62689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provide you with</a:t>
            </a:r>
            <a:r>
              <a:rPr lang="en-US" baseline="0" dirty="0" smtClean="0"/>
              <a:t> the who’s-who, in case you are not familiar.</a:t>
            </a:r>
          </a:p>
          <a:p>
            <a:endParaRPr lang="en-US" baseline="0" dirty="0" smtClean="0"/>
          </a:p>
          <a:p>
            <a:r>
              <a:rPr lang="en-US" baseline="0" dirty="0" smtClean="0"/>
              <a:t>Rep counsel on for subsets of unitholders.  To be discussed.</a:t>
            </a:r>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5</a:t>
            </a:fld>
            <a:endParaRPr lang="en-CA"/>
          </a:p>
        </p:txBody>
      </p:sp>
    </p:spTree>
    <p:extLst>
      <p:ext uri="{BB962C8B-B14F-4D97-AF65-F5344CB8AC3E}">
        <p14:creationId xmlns:p14="http://schemas.microsoft.com/office/powerpoint/2010/main" val="124305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situate</a:t>
            </a:r>
            <a:r>
              <a:rPr lang="en-US" baseline="0" dirty="0" smtClean="0"/>
              <a:t> us in the timeline</a:t>
            </a:r>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6</a:t>
            </a:fld>
            <a:endParaRPr lang="en-CA"/>
          </a:p>
        </p:txBody>
      </p:sp>
    </p:spTree>
    <p:extLst>
      <p:ext uri="{BB962C8B-B14F-4D97-AF65-F5344CB8AC3E}">
        <p14:creationId xmlns:p14="http://schemas.microsoft.com/office/powerpoint/2010/main" val="395377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Receiver has </a:t>
            </a:r>
            <a:r>
              <a:rPr lang="en-US" b="1" dirty="0" smtClean="0"/>
              <a:t>continuing mandate</a:t>
            </a:r>
            <a:r>
              <a:rPr lang="en-US" dirty="0" smtClean="0"/>
              <a:t>.</a:t>
            </a:r>
          </a:p>
          <a:p>
            <a:r>
              <a:rPr lang="en-US" dirty="0" smtClean="0"/>
              <a:t>Unitholders</a:t>
            </a:r>
            <a:r>
              <a:rPr lang="en-US" baseline="0" dirty="0" smtClean="0"/>
              <a:t> have a claim on those funds.</a:t>
            </a:r>
            <a:endParaRPr lang="en-US" dirty="0" smtClean="0"/>
          </a:p>
          <a:p>
            <a:r>
              <a:rPr lang="en-US" b="1" dirty="0" smtClean="0"/>
              <a:t>Distinguishing characteristics</a:t>
            </a:r>
          </a:p>
          <a:p>
            <a:r>
              <a:rPr lang="en-US" dirty="0" smtClean="0"/>
              <a:t>Potential </a:t>
            </a:r>
            <a:r>
              <a:rPr lang="en-US" b="1" dirty="0" smtClean="0"/>
              <a:t>substantive </a:t>
            </a:r>
            <a:r>
              <a:rPr lang="en-US" b="1" baseline="0" dirty="0" smtClean="0"/>
              <a:t>impact </a:t>
            </a:r>
            <a:r>
              <a:rPr lang="en-US" b="0" baseline="0" dirty="0" smtClean="0"/>
              <a:t>on</a:t>
            </a:r>
            <a:r>
              <a:rPr lang="en-US" b="1" baseline="0" dirty="0" smtClean="0"/>
              <a:t> </a:t>
            </a:r>
            <a:r>
              <a:rPr lang="en-US" baseline="0" dirty="0" smtClean="0"/>
              <a:t>your rights as the Bridging Finance case unravels.</a:t>
            </a:r>
          </a:p>
          <a:p>
            <a:endParaRPr lang="en-US" baseline="0" dirty="0" smtClean="0"/>
          </a:p>
          <a:p>
            <a:r>
              <a:rPr lang="en-US" b="1" baseline="0" dirty="0" smtClean="0"/>
              <a:t>In other words, certain unitholders may have special claims, which set them apart from other unitholders, and give them first bite at the apple.</a:t>
            </a:r>
            <a:endParaRPr lang="en-US" b="1" dirty="0" smtClean="0"/>
          </a:p>
        </p:txBody>
      </p:sp>
      <p:sp>
        <p:nvSpPr>
          <p:cNvPr id="4" name="Slide Number Placeholder 3"/>
          <p:cNvSpPr>
            <a:spLocks noGrp="1"/>
          </p:cNvSpPr>
          <p:nvPr>
            <p:ph type="sldNum" sz="quarter" idx="10"/>
          </p:nvPr>
        </p:nvSpPr>
        <p:spPr/>
        <p:txBody>
          <a:bodyPr/>
          <a:lstStyle/>
          <a:p>
            <a:fld id="{854B256C-0226-4A66-8D14-8AF70CBB8E6D}" type="slidenum">
              <a:rPr lang="en-CA" smtClean="0"/>
              <a:t>7</a:t>
            </a:fld>
            <a:endParaRPr lang="en-CA"/>
          </a:p>
        </p:txBody>
      </p:sp>
    </p:spTree>
    <p:extLst>
      <p:ext uri="{BB962C8B-B14F-4D97-AF65-F5344CB8AC3E}">
        <p14:creationId xmlns:p14="http://schemas.microsoft.com/office/powerpoint/2010/main" val="60013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Front-end certain legal determinations</a:t>
            </a:r>
            <a:r>
              <a:rPr lang="en-US" dirty="0" smtClean="0"/>
              <a:t>,</a:t>
            </a:r>
            <a:r>
              <a:rPr lang="en-US" baseline="0" dirty="0" smtClean="0"/>
              <a:t> to narrow the issues to be investigated / determined later.</a:t>
            </a:r>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8</a:t>
            </a:fld>
            <a:endParaRPr lang="en-CA"/>
          </a:p>
        </p:txBody>
      </p:sp>
    </p:spTree>
    <p:extLst>
      <p:ext uri="{BB962C8B-B14F-4D97-AF65-F5344CB8AC3E}">
        <p14:creationId xmlns:p14="http://schemas.microsoft.com/office/powerpoint/2010/main" val="208677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Applications</a:t>
            </a:r>
            <a:r>
              <a:rPr lang="en-US" baseline="0" dirty="0" smtClean="0"/>
              <a:t> were made to </a:t>
            </a:r>
            <a:r>
              <a:rPr lang="en-US" sz="1200" b="1" kern="1200" baseline="0" dirty="0" smtClean="0">
                <a:solidFill>
                  <a:schemeClr val="tx1"/>
                </a:solidFill>
                <a:effectLst/>
                <a:latin typeface="+mn-lt"/>
                <a:ea typeface="+mn-ea"/>
                <a:cs typeface="+mn-cs"/>
              </a:rPr>
              <a:t>r</a:t>
            </a:r>
            <a:r>
              <a:rPr lang="en-US" sz="1200" b="1" kern="1200" dirty="0" smtClean="0">
                <a:solidFill>
                  <a:schemeClr val="tx1"/>
                </a:solidFill>
                <a:effectLst/>
                <a:latin typeface="+mn-lt"/>
                <a:ea typeface="+mn-ea"/>
                <a:cs typeface="+mn-cs"/>
              </a:rPr>
              <a:t>etired Justice Archibald</a:t>
            </a:r>
            <a:r>
              <a:rPr lang="en-US" sz="1200" kern="1200" dirty="0" smtClean="0">
                <a:solidFill>
                  <a:schemeClr val="tx1"/>
                </a:solidFill>
                <a:effectLst/>
                <a:latin typeface="+mn-lt"/>
                <a:ea typeface="+mn-ea"/>
                <a:cs typeface="+mn-cs"/>
              </a:rPr>
              <a:t>, who</a:t>
            </a:r>
            <a:r>
              <a:rPr lang="en-US" sz="1200" kern="1200" baseline="0" dirty="0" smtClean="0">
                <a:solidFill>
                  <a:schemeClr val="tx1"/>
                </a:solidFill>
                <a:effectLst/>
                <a:latin typeface="+mn-lt"/>
                <a:ea typeface="+mn-ea"/>
                <a:cs typeface="+mn-cs"/>
              </a:rPr>
              <a:t> reviewed </a:t>
            </a:r>
            <a:r>
              <a:rPr lang="en-US" sz="1200" b="1" kern="1200" baseline="0" dirty="0" smtClean="0">
                <a:solidFill>
                  <a:schemeClr val="tx1"/>
                </a:solidFill>
                <a:effectLst/>
                <a:latin typeface="+mn-lt"/>
                <a:ea typeface="+mn-ea"/>
                <a:cs typeface="+mn-cs"/>
              </a:rPr>
              <a:t>8 applications</a:t>
            </a:r>
            <a:r>
              <a:rPr lang="en-US" sz="1200" kern="1200" baseline="0" dirty="0" smtClean="0">
                <a:solidFill>
                  <a:schemeClr val="tx1"/>
                </a:solidFill>
                <a:effectLst/>
                <a:latin typeface="+mn-lt"/>
                <a:ea typeface="+mn-ea"/>
                <a:cs typeface="+mn-cs"/>
              </a:rPr>
              <a:t> from quality candidates, and then made </a:t>
            </a:r>
            <a:r>
              <a:rPr lang="en-US" sz="1200" b="1" kern="1200" baseline="0" dirty="0" smtClean="0">
                <a:solidFill>
                  <a:schemeClr val="tx1"/>
                </a:solidFill>
                <a:effectLst/>
                <a:latin typeface="+mn-lt"/>
                <a:ea typeface="+mn-ea"/>
                <a:cs typeface="+mn-cs"/>
              </a:rPr>
              <a:t>a formal recommendation </a:t>
            </a:r>
            <a:r>
              <a:rPr lang="en-US" sz="1200" b="1" kern="1200" dirty="0" smtClean="0">
                <a:solidFill>
                  <a:schemeClr val="tx1"/>
                </a:solidFill>
                <a:effectLst/>
                <a:latin typeface="+mn-lt"/>
                <a:ea typeface="+mn-ea"/>
                <a:cs typeface="+mn-cs"/>
              </a:rPr>
              <a:t>to the Court</a:t>
            </a:r>
            <a:r>
              <a:rPr lang="en-US" sz="1200" kern="1200" dirty="0" smtClean="0">
                <a:solidFill>
                  <a:schemeClr val="tx1"/>
                </a:solidFill>
                <a:effectLst/>
                <a:latin typeface="+mn-lt"/>
                <a:ea typeface="+mn-ea"/>
                <a:cs typeface="+mn-cs"/>
              </a:rPr>
              <a:t>, as to who should be appointed</a:t>
            </a:r>
            <a:r>
              <a:rPr lang="en-US" sz="1200" kern="1200" baseline="0" dirty="0" smtClean="0">
                <a:solidFill>
                  <a:schemeClr val="tx1"/>
                </a:solidFill>
                <a:effectLst/>
                <a:latin typeface="+mn-lt"/>
                <a:ea typeface="+mn-ea"/>
                <a:cs typeface="+mn-cs"/>
              </a:rPr>
              <a:t> as rep counsel.</a:t>
            </a:r>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9</a:t>
            </a:fld>
            <a:endParaRPr lang="en-CA"/>
          </a:p>
        </p:txBody>
      </p:sp>
    </p:spTree>
    <p:extLst>
      <p:ext uri="{BB962C8B-B14F-4D97-AF65-F5344CB8AC3E}">
        <p14:creationId xmlns:p14="http://schemas.microsoft.com/office/powerpoint/2010/main" val="82722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argue that those</a:t>
            </a:r>
            <a:r>
              <a:rPr lang="en-US" baseline="0" dirty="0" smtClean="0"/>
              <a:t> whose investment was induced by a false statement in the OM, should get first bite at the apple.</a:t>
            </a:r>
            <a:endParaRPr lang="en-US" dirty="0"/>
          </a:p>
        </p:txBody>
      </p:sp>
      <p:sp>
        <p:nvSpPr>
          <p:cNvPr id="4" name="Slide Number Placeholder 3"/>
          <p:cNvSpPr>
            <a:spLocks noGrp="1"/>
          </p:cNvSpPr>
          <p:nvPr>
            <p:ph type="sldNum" sz="quarter" idx="10"/>
          </p:nvPr>
        </p:nvSpPr>
        <p:spPr/>
        <p:txBody>
          <a:bodyPr/>
          <a:lstStyle/>
          <a:p>
            <a:fld id="{854B256C-0226-4A66-8D14-8AF70CBB8E6D}" type="slidenum">
              <a:rPr lang="en-CA" smtClean="0"/>
              <a:t>10</a:t>
            </a:fld>
            <a:endParaRPr lang="en-CA"/>
          </a:p>
        </p:txBody>
      </p:sp>
    </p:spTree>
    <p:extLst>
      <p:ext uri="{BB962C8B-B14F-4D97-AF65-F5344CB8AC3E}">
        <p14:creationId xmlns:p14="http://schemas.microsoft.com/office/powerpoint/2010/main" val="2223686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millerthomson.com/" TargetMode="External"/><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twitter.com/millerthomson" TargetMode="External"/><Relationship Id="rId5" Type="http://schemas.openxmlformats.org/officeDocument/2006/relationships/image" Target="../media/image8.png"/><Relationship Id="rId4" Type="http://schemas.openxmlformats.org/officeDocument/2006/relationships/hyperlink" Target="https://www.linkedin.com/company/miller-thomson-llp" TargetMode="External"/><Relationship Id="rId9"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linkedin.com/company/miller-thomson-llp" TargetMode="External"/><Relationship Id="rId7" Type="http://schemas.openxmlformats.org/officeDocument/2006/relationships/image" Target="../media/image10.png"/><Relationship Id="rId2" Type="http://schemas.openxmlformats.org/officeDocument/2006/relationships/hyperlink" Target="http://www.millerthomson.com/" TargetMode="External"/><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hyperlink" Target="https://twitter.com/millerthomson" TargetMode="Externa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Welcome">
    <p:spTree>
      <p:nvGrpSpPr>
        <p:cNvPr id="1" name=""/>
        <p:cNvGrpSpPr/>
        <p:nvPr/>
      </p:nvGrpSpPr>
      <p:grpSpPr>
        <a:xfrm>
          <a:off x="0" y="0"/>
          <a:ext cx="0" cy="0"/>
          <a:chOff x="0" y="0"/>
          <a:chExt cx="0" cy="0"/>
        </a:xfrm>
      </p:grpSpPr>
      <p:pic>
        <p:nvPicPr>
          <p:cNvPr id="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0" y="2818082"/>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8000" b="1" kern="0" spc="700" baseline="0" dirty="0" smtClean="0">
                <a:solidFill>
                  <a:schemeClr val="bg1"/>
                </a:solidFill>
                <a:latin typeface="Arial" panose="020B0604020202020204" pitchFamily="34" charset="0"/>
              </a:rPr>
              <a:t>WELCOME</a:t>
            </a:r>
            <a:endParaRPr lang="en-US" altLang="en-US" sz="8000" b="1" kern="0" spc="700" baseline="0" dirty="0">
              <a:solidFill>
                <a:schemeClr val="bg1"/>
              </a:solidFill>
              <a:latin typeface="Arial" panose="020B0604020202020204" pitchFamily="34" charset="0"/>
            </a:endParaRPr>
          </a:p>
        </p:txBody>
      </p:sp>
      <p:pic>
        <p:nvPicPr>
          <p:cNvPr id="10" name="Picture 9" title="Miller Thoms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1" y="1114550"/>
            <a:ext cx="2292101" cy="1222250"/>
          </a:xfrm>
          <a:prstGeom prst="rect">
            <a:avLst/>
          </a:prstGeom>
        </p:spPr>
      </p:pic>
      <p:pic>
        <p:nvPicPr>
          <p:cNvPr id="11" name="Picture 10" title="Miller Thomson tagline &quot;Forward Togethe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91" y="304800"/>
            <a:ext cx="2112268" cy="128016"/>
          </a:xfrm>
          <a:prstGeom prst="rect">
            <a:avLst/>
          </a:prstGeom>
        </p:spPr>
      </p:pic>
      <p:sp>
        <p:nvSpPr>
          <p:cNvPr id="8" name="Text Box 5"/>
          <p:cNvSpPr txBox="1">
            <a:spLocks noChangeArrowheads="1"/>
          </p:cNvSpPr>
          <p:nvPr/>
        </p:nvSpPr>
        <p:spPr bwMode="auto">
          <a:xfrm>
            <a:off x="152400" y="6438900"/>
            <a:ext cx="8839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0"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spTree>
    <p:extLst>
      <p:ext uri="{BB962C8B-B14F-4D97-AF65-F5344CB8AC3E}">
        <p14:creationId xmlns:p14="http://schemas.microsoft.com/office/powerpoint/2010/main" val="170917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Body A - Two Columns (with Multimedia Boxes)">
    <p:spTree>
      <p:nvGrpSpPr>
        <p:cNvPr id="1" name=""/>
        <p:cNvGrpSpPr/>
        <p:nvPr/>
      </p:nvGrpSpPr>
      <p:grpSpPr>
        <a:xfrm>
          <a:off x="0" y="0"/>
          <a:ext cx="0" cy="0"/>
          <a:chOff x="0" y="0"/>
          <a:chExt cx="0" cy="0"/>
        </a:xfrm>
      </p:grpSpPr>
      <p:sp>
        <p:nvSpPr>
          <p:cNvPr id="18" name="Title 21"/>
          <p:cNvSpPr>
            <a:spLocks noGrp="1"/>
          </p:cNvSpPr>
          <p:nvPr>
            <p:ph type="title" hasCustomPrompt="1"/>
          </p:nvPr>
        </p:nvSpPr>
        <p:spPr>
          <a:xfrm>
            <a:off x="428625" y="1135063"/>
            <a:ext cx="8258174" cy="703263"/>
          </a:xfrm>
          <a:prstGeom prst="rect">
            <a:avLst/>
          </a:prstGeom>
        </p:spPr>
        <p:txBody>
          <a:bodyPr anchor="t" anchorCtr="0"/>
          <a:lstStyle>
            <a:lvl1pPr algn="l">
              <a:defRPr sz="4000" b="1" i="0" cap="none" baseline="0">
                <a:solidFill>
                  <a:srgbClr val="58595B"/>
                </a:solidFill>
                <a:latin typeface="Arial" panose="020B0604020202020204" pitchFamily="34" charset="0"/>
              </a:defRPr>
            </a:lvl1pPr>
          </a:lstStyle>
          <a:p>
            <a:pPr algn="l"/>
            <a:r>
              <a:rPr lang="en-US" dirty="0" smtClean="0"/>
              <a:t>Click to edit title</a:t>
            </a:r>
            <a:endParaRPr lang="en-US" dirty="0"/>
          </a:p>
        </p:txBody>
      </p:sp>
      <p:sp>
        <p:nvSpPr>
          <p:cNvPr id="12" name="Content Placeholder 2"/>
          <p:cNvSpPr>
            <a:spLocks noGrp="1"/>
          </p:cNvSpPr>
          <p:nvPr>
            <p:ph idx="13" hasCustomPrompt="1"/>
          </p:nvPr>
        </p:nvSpPr>
        <p:spPr>
          <a:xfrm>
            <a:off x="428624" y="1838325"/>
            <a:ext cx="4029078" cy="4343400"/>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4" hasCustomPrompt="1"/>
          </p:nvPr>
        </p:nvSpPr>
        <p:spPr>
          <a:xfrm>
            <a:off x="4657720" y="1838325"/>
            <a:ext cx="4029078" cy="4343400"/>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16" name="Picture 15" title="Miller Thoms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1277"/>
            <a:ext cx="2514600" cy="570559"/>
          </a:xfrm>
          <a:prstGeom prst="rect">
            <a:avLst/>
          </a:prstGeom>
        </p:spPr>
      </p:pic>
      <p:pic>
        <p:nvPicPr>
          <p:cNvPr id="17" name="Picture 16" title="Miller Thomson tagline &quot;Forward Togethe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943" y="258620"/>
            <a:ext cx="2112268" cy="128016"/>
          </a:xfrm>
          <a:prstGeom prst="rect">
            <a:avLst/>
          </a:prstGeom>
        </p:spPr>
      </p:pic>
      <p:sp>
        <p:nvSpPr>
          <p:cNvPr id="13" name="Text Placeholder 2"/>
          <p:cNvSpPr>
            <a:spLocks noGrp="1"/>
          </p:cNvSpPr>
          <p:nvPr>
            <p:ph type="body" sz="quarter" idx="15"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sp>
        <p:nvSpPr>
          <p:cNvPr id="11"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4"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Tree>
    <p:extLst>
      <p:ext uri="{BB962C8B-B14F-4D97-AF65-F5344CB8AC3E}">
        <p14:creationId xmlns:p14="http://schemas.microsoft.com/office/powerpoint/2010/main" val="34072559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Body B - Two Columns (with Multimedia Boxes)">
    <p:spTree>
      <p:nvGrpSpPr>
        <p:cNvPr id="1" name=""/>
        <p:cNvGrpSpPr/>
        <p:nvPr/>
      </p:nvGrpSpPr>
      <p:grpSpPr>
        <a:xfrm>
          <a:off x="0" y="0"/>
          <a:ext cx="0" cy="0"/>
          <a:chOff x="0" y="0"/>
          <a:chExt cx="0" cy="0"/>
        </a:xfrm>
      </p:grpSpPr>
      <p:sp>
        <p:nvSpPr>
          <p:cNvPr id="19" name="Title 21"/>
          <p:cNvSpPr>
            <a:spLocks noGrp="1"/>
          </p:cNvSpPr>
          <p:nvPr>
            <p:ph type="title" hasCustomPrompt="1"/>
          </p:nvPr>
        </p:nvSpPr>
        <p:spPr>
          <a:xfrm>
            <a:off x="428625" y="1135063"/>
            <a:ext cx="8258174" cy="703263"/>
          </a:xfrm>
          <a:prstGeom prst="rect">
            <a:avLst/>
          </a:prstGeom>
        </p:spPr>
        <p:txBody>
          <a:bodyPr anchor="t" anchorCtr="0"/>
          <a:lstStyle>
            <a:lvl1pPr algn="l">
              <a:defRPr sz="4000" b="1" i="0" cap="none" baseline="0">
                <a:solidFill>
                  <a:srgbClr val="58595B"/>
                </a:solidFill>
                <a:latin typeface="Arial" panose="020B0604020202020204" pitchFamily="34" charset="0"/>
              </a:defRPr>
            </a:lvl1pPr>
          </a:lstStyle>
          <a:p>
            <a:pPr algn="l"/>
            <a:r>
              <a:rPr lang="en-US" dirty="0" smtClean="0"/>
              <a:t>Click to edit title</a:t>
            </a:r>
            <a:endParaRPr lang="en-US" dirty="0"/>
          </a:p>
        </p:txBody>
      </p:sp>
      <p:sp>
        <p:nvSpPr>
          <p:cNvPr id="3" name="Text Placeholder 2"/>
          <p:cNvSpPr>
            <a:spLocks noGrp="1"/>
          </p:cNvSpPr>
          <p:nvPr>
            <p:ph type="body" sz="quarter" idx="15" hasCustomPrompt="1"/>
          </p:nvPr>
        </p:nvSpPr>
        <p:spPr>
          <a:xfrm>
            <a:off x="428626" y="1831975"/>
            <a:ext cx="4029075" cy="488950"/>
          </a:xfrm>
          <a:prstGeom prst="rect">
            <a:avLst/>
          </a:prstGeom>
        </p:spPr>
        <p:txBody>
          <a:bodyPr/>
          <a:lstStyle>
            <a:lvl1pPr marL="0" indent="0">
              <a:buFontTx/>
              <a:buNone/>
              <a:defRPr sz="2200" b="1" i="0" baseline="0">
                <a:solidFill>
                  <a:srgbClr val="58595B"/>
                </a:solidFill>
                <a:latin typeface="Arial" panose="020B0604020202020204" pitchFamily="34" charset="0"/>
              </a:defRPr>
            </a:lvl1pPr>
          </a:lstStyle>
          <a:p>
            <a:r>
              <a:rPr lang="en-US" sz="2000" cap="none" baseline="0" dirty="0" smtClean="0"/>
              <a:t>Click to edit title</a:t>
            </a:r>
          </a:p>
        </p:txBody>
      </p:sp>
      <p:sp>
        <p:nvSpPr>
          <p:cNvPr id="12" name="Content Placeholder 2"/>
          <p:cNvSpPr>
            <a:spLocks noGrp="1"/>
          </p:cNvSpPr>
          <p:nvPr>
            <p:ph idx="13" hasCustomPrompt="1"/>
          </p:nvPr>
        </p:nvSpPr>
        <p:spPr>
          <a:xfrm>
            <a:off x="428624" y="2320927"/>
            <a:ext cx="4029078" cy="3851275"/>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sz="quarter" idx="16" hasCustomPrompt="1"/>
          </p:nvPr>
        </p:nvSpPr>
        <p:spPr>
          <a:xfrm>
            <a:off x="4657724" y="1831975"/>
            <a:ext cx="4029075" cy="488950"/>
          </a:xfrm>
          <a:prstGeom prst="rect">
            <a:avLst/>
          </a:prstGeom>
        </p:spPr>
        <p:txBody>
          <a:bodyPr/>
          <a:lstStyle>
            <a:lvl1pPr marL="0" indent="0">
              <a:buFontTx/>
              <a:buNone/>
              <a:defRPr sz="2000" b="1" i="0" baseline="0">
                <a:solidFill>
                  <a:srgbClr val="58595B"/>
                </a:solidFill>
                <a:latin typeface="Arial" panose="020B0604020202020204" pitchFamily="34" charset="0"/>
              </a:defRPr>
            </a:lvl1pPr>
          </a:lstStyle>
          <a:p>
            <a:r>
              <a:rPr lang="en-US" sz="2000" cap="none" baseline="0" dirty="0" smtClean="0"/>
              <a:t>Click to edit title</a:t>
            </a:r>
            <a:endParaRPr lang="en-US" sz="2000" cap="none" baseline="0" dirty="0"/>
          </a:p>
        </p:txBody>
      </p:sp>
      <p:sp>
        <p:nvSpPr>
          <p:cNvPr id="15" name="Content Placeholder 2"/>
          <p:cNvSpPr>
            <a:spLocks noGrp="1"/>
          </p:cNvSpPr>
          <p:nvPr>
            <p:ph idx="14" hasCustomPrompt="1"/>
          </p:nvPr>
        </p:nvSpPr>
        <p:spPr>
          <a:xfrm>
            <a:off x="4657720" y="2320927"/>
            <a:ext cx="4029078" cy="3851275"/>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16" name="Picture 15" title="Miller Thoms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1277"/>
            <a:ext cx="2514600" cy="570559"/>
          </a:xfrm>
          <a:prstGeom prst="rect">
            <a:avLst/>
          </a:prstGeom>
        </p:spPr>
      </p:pic>
      <p:pic>
        <p:nvPicPr>
          <p:cNvPr id="17" name="Picture 16" title="Miller Thomson tagline &quot;Forward Togethe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943" y="258620"/>
            <a:ext cx="2112268" cy="128016"/>
          </a:xfrm>
          <a:prstGeom prst="rect">
            <a:avLst/>
          </a:prstGeom>
        </p:spPr>
      </p:pic>
      <p:sp>
        <p:nvSpPr>
          <p:cNvPr id="13" name="Text Placeholder 2"/>
          <p:cNvSpPr>
            <a:spLocks noGrp="1"/>
          </p:cNvSpPr>
          <p:nvPr>
            <p:ph type="body" sz="quarter" idx="17"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sp>
        <p:nvSpPr>
          <p:cNvPr id="11"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4"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Tree>
    <p:extLst>
      <p:ext uri="{BB962C8B-B14F-4D97-AF65-F5344CB8AC3E}">
        <p14:creationId xmlns:p14="http://schemas.microsoft.com/office/powerpoint/2010/main" val="40441673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16" name="Title 15"/>
          <p:cNvSpPr>
            <a:spLocks noGrp="1"/>
          </p:cNvSpPr>
          <p:nvPr>
            <p:ph type="title" hasCustomPrompt="1"/>
          </p:nvPr>
        </p:nvSpPr>
        <p:spPr>
          <a:xfrm>
            <a:off x="428625" y="1135063"/>
            <a:ext cx="8258174" cy="598489"/>
          </a:xfrm>
          <a:prstGeom prst="rect">
            <a:avLst/>
          </a:prstGeom>
        </p:spPr>
        <p:txBody>
          <a:bodyPr/>
          <a:lstStyle>
            <a:lvl1pPr>
              <a:defRPr sz="4500" b="1" i="0" cap="none" baseline="0">
                <a:solidFill>
                  <a:srgbClr val="58595B"/>
                </a:solidFill>
                <a:latin typeface="Arial" panose="020B0604020202020204" pitchFamily="34" charset="0"/>
              </a:defRPr>
            </a:lvl1pPr>
          </a:lstStyle>
          <a:p>
            <a:r>
              <a:rPr lang="en-US" dirty="0" smtClean="0"/>
              <a:t>Click to edit title</a:t>
            </a:r>
            <a:endParaRPr lang="en-US" dirty="0"/>
          </a:p>
        </p:txBody>
      </p:sp>
      <p:sp>
        <p:nvSpPr>
          <p:cNvPr id="7"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12" name="Picture 11" title="Miller Thoms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1277"/>
            <a:ext cx="2514600" cy="570559"/>
          </a:xfrm>
          <a:prstGeom prst="rect">
            <a:avLst/>
          </a:prstGeom>
        </p:spPr>
      </p:pic>
      <p:pic>
        <p:nvPicPr>
          <p:cNvPr id="9" name="Picture 8" title="Miller Thomson tagline &quot;Forward Togethe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943" y="258620"/>
            <a:ext cx="2112268" cy="128016"/>
          </a:xfrm>
          <a:prstGeom prst="rect">
            <a:avLst/>
          </a:prstGeom>
        </p:spPr>
      </p:pic>
      <p:sp>
        <p:nvSpPr>
          <p:cNvPr id="11" name="Text Placeholder 2"/>
          <p:cNvSpPr>
            <a:spLocks noGrp="1"/>
          </p:cNvSpPr>
          <p:nvPr>
            <p:ph type="body" sz="quarter" idx="13"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sp>
        <p:nvSpPr>
          <p:cNvPr id="10"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8"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Tree>
    <p:extLst>
      <p:ext uri="{BB962C8B-B14F-4D97-AF65-F5344CB8AC3E}">
        <p14:creationId xmlns:p14="http://schemas.microsoft.com/office/powerpoint/2010/main" val="324005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on the side and body (with Multimedia Box)">
    <p:spTree>
      <p:nvGrpSpPr>
        <p:cNvPr id="1" name=""/>
        <p:cNvGrpSpPr/>
        <p:nvPr/>
      </p:nvGrpSpPr>
      <p:grpSpPr>
        <a:xfrm>
          <a:off x="0" y="0"/>
          <a:ext cx="0" cy="0"/>
          <a:chOff x="0" y="0"/>
          <a:chExt cx="0" cy="0"/>
        </a:xfrm>
      </p:grpSpPr>
      <p:sp>
        <p:nvSpPr>
          <p:cNvPr id="18" name="Title 21"/>
          <p:cNvSpPr>
            <a:spLocks noGrp="1"/>
          </p:cNvSpPr>
          <p:nvPr>
            <p:ph type="title" hasCustomPrompt="1"/>
          </p:nvPr>
        </p:nvSpPr>
        <p:spPr>
          <a:xfrm>
            <a:off x="428625" y="1135061"/>
            <a:ext cx="3314702" cy="928686"/>
          </a:xfrm>
          <a:prstGeom prst="rect">
            <a:avLst/>
          </a:prstGeom>
        </p:spPr>
        <p:txBody>
          <a:bodyPr anchor="b" anchorCtr="0"/>
          <a:lstStyle>
            <a:lvl1pPr algn="l">
              <a:defRPr sz="3000" b="1" i="0" cap="none" baseline="0">
                <a:solidFill>
                  <a:srgbClr val="58595B"/>
                </a:solidFill>
                <a:latin typeface="Arial" panose="020B0604020202020204" pitchFamily="34" charset="0"/>
              </a:defRPr>
            </a:lvl1pPr>
          </a:lstStyle>
          <a:p>
            <a:pPr algn="l"/>
            <a:r>
              <a:rPr lang="en-US" dirty="0" smtClean="0"/>
              <a:t>Click to edit title</a:t>
            </a:r>
            <a:endParaRPr lang="en-US" dirty="0"/>
          </a:p>
        </p:txBody>
      </p:sp>
      <p:sp>
        <p:nvSpPr>
          <p:cNvPr id="19" name="Text Placeholder 2"/>
          <p:cNvSpPr>
            <a:spLocks noGrp="1"/>
          </p:cNvSpPr>
          <p:nvPr>
            <p:ph type="body" sz="quarter" idx="15" hasCustomPrompt="1"/>
          </p:nvPr>
        </p:nvSpPr>
        <p:spPr>
          <a:xfrm>
            <a:off x="428626" y="2063747"/>
            <a:ext cx="3314700" cy="3414714"/>
          </a:xfrm>
          <a:prstGeom prst="rect">
            <a:avLst/>
          </a:prstGeom>
        </p:spPr>
        <p:txBody>
          <a:bodyPr/>
          <a:lstStyle>
            <a:lvl1pPr marL="0" indent="0">
              <a:buFontTx/>
              <a:buNone/>
              <a:defRPr sz="2000" baseline="0">
                <a:solidFill>
                  <a:srgbClr val="2E2925"/>
                </a:solidFill>
                <a:latin typeface="Arial" panose="020B0604020202020204" pitchFamily="34" charset="0"/>
              </a:defRPr>
            </a:lvl1pPr>
          </a:lstStyle>
          <a:p>
            <a:r>
              <a:rPr lang="en-US" sz="2000" cap="none" baseline="0" dirty="0" smtClean="0"/>
              <a:t>Click to edit text</a:t>
            </a:r>
            <a:endParaRPr lang="en-US" sz="2000" cap="none" baseline="0" dirty="0"/>
          </a:p>
        </p:txBody>
      </p:sp>
      <p:sp>
        <p:nvSpPr>
          <p:cNvPr id="14" name="Content Placeholder 2"/>
          <p:cNvSpPr>
            <a:spLocks noGrp="1"/>
          </p:cNvSpPr>
          <p:nvPr>
            <p:ph idx="13" hasCustomPrompt="1"/>
          </p:nvPr>
        </p:nvSpPr>
        <p:spPr>
          <a:xfrm>
            <a:off x="3887391" y="1135061"/>
            <a:ext cx="4799407" cy="4343400"/>
          </a:xfrm>
          <a:prstGeom prst="rect">
            <a:avLst/>
          </a:prstGeom>
        </p:spPr>
        <p:txBody>
          <a:bodyPr>
            <a:normAutofit/>
          </a:bodyPr>
          <a:lstStyle>
            <a:lvl1pPr>
              <a:defRPr sz="1800" baseline="0">
                <a:solidFill>
                  <a:srgbClr val="2E2925"/>
                </a:solidFill>
                <a:latin typeface="Arial" panose="020B0604020202020204" pitchFamily="34" charset="0"/>
              </a:defRPr>
            </a:lvl1pPr>
            <a:lvl2pPr>
              <a:defRPr sz="1800" baseline="0">
                <a:solidFill>
                  <a:srgbClr val="2E2925"/>
                </a:solidFill>
                <a:latin typeface="Arial" panose="020B0604020202020204" pitchFamily="34" charset="0"/>
              </a:defRPr>
            </a:lvl2pPr>
            <a:lvl3pPr>
              <a:defRPr sz="1800" baseline="0">
                <a:solidFill>
                  <a:srgbClr val="2E2925"/>
                </a:solidFill>
                <a:latin typeface="Arial" panose="020B0604020202020204" pitchFamily="34" charset="0"/>
              </a:defRPr>
            </a:lvl3pPr>
            <a:lvl4pPr>
              <a:defRPr sz="1800" baseline="0">
                <a:solidFill>
                  <a:srgbClr val="2E2925"/>
                </a:solidFill>
                <a:latin typeface="Arial" panose="020B0604020202020204" pitchFamily="34" charset="0"/>
              </a:defRPr>
            </a:lvl4pPr>
            <a:lvl5pPr>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13" name="Picture 12" title="Miller Thoms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1277"/>
            <a:ext cx="2514600" cy="570559"/>
          </a:xfrm>
          <a:prstGeom prst="rect">
            <a:avLst/>
          </a:prstGeom>
        </p:spPr>
      </p:pic>
      <p:pic>
        <p:nvPicPr>
          <p:cNvPr id="15" name="Picture 14" title="Miller Thomson tagline &quot;Forward Togethe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943" y="258620"/>
            <a:ext cx="2112268" cy="128016"/>
          </a:xfrm>
          <a:prstGeom prst="rect">
            <a:avLst/>
          </a:prstGeom>
        </p:spPr>
      </p:pic>
      <p:sp>
        <p:nvSpPr>
          <p:cNvPr id="12" name="Text Placeholder 2"/>
          <p:cNvSpPr>
            <a:spLocks noGrp="1"/>
          </p:cNvSpPr>
          <p:nvPr>
            <p:ph type="body" sz="quarter" idx="16"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sp>
        <p:nvSpPr>
          <p:cNvPr id="11"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20"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Tree>
    <p:extLst>
      <p:ext uri="{BB962C8B-B14F-4D97-AF65-F5344CB8AC3E}">
        <p14:creationId xmlns:p14="http://schemas.microsoft.com/office/powerpoint/2010/main" val="2423832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on the side and body (with Picture Box)">
    <p:spTree>
      <p:nvGrpSpPr>
        <p:cNvPr id="1" name=""/>
        <p:cNvGrpSpPr/>
        <p:nvPr/>
      </p:nvGrpSpPr>
      <p:grpSpPr>
        <a:xfrm>
          <a:off x="0" y="0"/>
          <a:ext cx="0" cy="0"/>
          <a:chOff x="0" y="0"/>
          <a:chExt cx="0" cy="0"/>
        </a:xfrm>
      </p:grpSpPr>
      <p:sp>
        <p:nvSpPr>
          <p:cNvPr id="17" name="Title 21"/>
          <p:cNvSpPr>
            <a:spLocks noGrp="1"/>
          </p:cNvSpPr>
          <p:nvPr>
            <p:ph type="title" hasCustomPrompt="1"/>
          </p:nvPr>
        </p:nvSpPr>
        <p:spPr>
          <a:xfrm>
            <a:off x="428625" y="1135061"/>
            <a:ext cx="3314702" cy="928686"/>
          </a:xfrm>
          <a:prstGeom prst="rect">
            <a:avLst/>
          </a:prstGeom>
        </p:spPr>
        <p:txBody>
          <a:bodyPr anchor="b" anchorCtr="0"/>
          <a:lstStyle>
            <a:lvl1pPr algn="l">
              <a:defRPr sz="3000" b="1" i="0" cap="none" baseline="0">
                <a:solidFill>
                  <a:srgbClr val="58595B"/>
                </a:solidFill>
                <a:latin typeface="Arial" panose="020B0604020202020204" pitchFamily="34" charset="0"/>
              </a:defRPr>
            </a:lvl1pPr>
          </a:lstStyle>
          <a:p>
            <a:pPr algn="l"/>
            <a:r>
              <a:rPr lang="en-US" dirty="0" smtClean="0"/>
              <a:t>Click to edit title</a:t>
            </a:r>
            <a:endParaRPr lang="en-US" dirty="0"/>
          </a:p>
        </p:txBody>
      </p:sp>
      <p:sp>
        <p:nvSpPr>
          <p:cNvPr id="18" name="Text Placeholder 2"/>
          <p:cNvSpPr>
            <a:spLocks noGrp="1"/>
          </p:cNvSpPr>
          <p:nvPr>
            <p:ph type="body" sz="quarter" idx="15" hasCustomPrompt="1"/>
          </p:nvPr>
        </p:nvSpPr>
        <p:spPr>
          <a:xfrm>
            <a:off x="428626" y="2063747"/>
            <a:ext cx="3314700" cy="3414714"/>
          </a:xfrm>
          <a:prstGeom prst="rect">
            <a:avLst/>
          </a:prstGeom>
        </p:spPr>
        <p:txBody>
          <a:bodyPr/>
          <a:lstStyle>
            <a:lvl1pPr marL="0" indent="0">
              <a:buFontTx/>
              <a:buNone/>
              <a:defRPr sz="2000" baseline="0">
                <a:solidFill>
                  <a:srgbClr val="2E2925"/>
                </a:solidFill>
                <a:latin typeface="Arial" panose="020B0604020202020204" pitchFamily="34" charset="0"/>
              </a:defRPr>
            </a:lvl1pPr>
          </a:lstStyle>
          <a:p>
            <a:r>
              <a:rPr lang="en-US" sz="2000" cap="none" baseline="0" dirty="0" smtClean="0"/>
              <a:t>Click to edit text</a:t>
            </a:r>
            <a:endParaRPr lang="en-US" sz="2000" cap="none" baseline="0" dirty="0"/>
          </a:p>
        </p:txBody>
      </p:sp>
      <p:sp>
        <p:nvSpPr>
          <p:cNvPr id="3" name="Picture Placeholder 2"/>
          <p:cNvSpPr>
            <a:spLocks noGrp="1"/>
          </p:cNvSpPr>
          <p:nvPr>
            <p:ph type="pic" idx="1"/>
          </p:nvPr>
        </p:nvSpPr>
        <p:spPr>
          <a:xfrm>
            <a:off x="3887391" y="1135062"/>
            <a:ext cx="4799407" cy="4343400"/>
          </a:xfrm>
          <a:prstGeom prst="rect">
            <a:avLst/>
          </a:prstGeom>
        </p:spPr>
        <p:txBody>
          <a:bodyPr/>
          <a:lstStyle>
            <a:lvl1pPr marL="0" indent="0">
              <a:buNone/>
              <a:defRPr sz="2400" baseline="0">
                <a:solidFill>
                  <a:srgbClr val="2E2925"/>
                </a:solidFill>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8"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13" name="Picture 12" title="Miller Thoms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1277"/>
            <a:ext cx="2514600" cy="570559"/>
          </a:xfrm>
          <a:prstGeom prst="rect">
            <a:avLst/>
          </a:prstGeom>
        </p:spPr>
      </p:pic>
      <p:pic>
        <p:nvPicPr>
          <p:cNvPr id="14" name="Picture 13" title="Miller Thomson tagline &quot;Forward Togethe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943" y="258620"/>
            <a:ext cx="2112268" cy="128016"/>
          </a:xfrm>
          <a:prstGeom prst="rect">
            <a:avLst/>
          </a:prstGeom>
        </p:spPr>
      </p:pic>
      <p:sp>
        <p:nvSpPr>
          <p:cNvPr id="12" name="Text Placeholder 2"/>
          <p:cNvSpPr>
            <a:spLocks noGrp="1"/>
          </p:cNvSpPr>
          <p:nvPr>
            <p:ph type="body" sz="quarter" idx="13"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sp>
        <p:nvSpPr>
          <p:cNvPr id="11"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9"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Tree>
    <p:extLst>
      <p:ext uri="{BB962C8B-B14F-4D97-AF65-F5344CB8AC3E}">
        <p14:creationId xmlns:p14="http://schemas.microsoft.com/office/powerpoint/2010/main" val="83098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d (Default)">
    <p:spTree>
      <p:nvGrpSpPr>
        <p:cNvPr id="1" name=""/>
        <p:cNvGrpSpPr/>
        <p:nvPr/>
      </p:nvGrpSpPr>
      <p:grpSpPr>
        <a:xfrm>
          <a:off x="0" y="0"/>
          <a:ext cx="0" cy="0"/>
          <a:chOff x="0" y="0"/>
          <a:chExt cx="0" cy="0"/>
        </a:xfrm>
      </p:grpSpPr>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a:hlinkClick r:id="rId3" tooltip="Visit millerthomson.com"/>
          </p:cNvPr>
          <p:cNvSpPr txBox="1">
            <a:spLocks noChangeArrowheads="1"/>
          </p:cNvSpPr>
          <p:nvPr/>
        </p:nvSpPr>
        <p:spPr bwMode="auto">
          <a:xfrm>
            <a:off x="615946" y="3811157"/>
            <a:ext cx="36163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1400" b="0" kern="0" cap="all" spc="500" baseline="0" dirty="0">
                <a:solidFill>
                  <a:schemeClr val="bg1"/>
                </a:solidFill>
                <a:latin typeface="Arial" panose="020B0604020202020204" pitchFamily="34" charset="0"/>
              </a:rPr>
              <a:t>millerthomson.com</a:t>
            </a:r>
          </a:p>
        </p:txBody>
      </p:sp>
      <p:pic>
        <p:nvPicPr>
          <p:cNvPr id="20" name="Picture 19" title="LinkedIn logo with link to https://ca.linkedin.com/company/miller-thomson-llp">
            <a:hlinkClick r:id="rId4" tooltip="Visit https://ca.linkedin.com/company/miller-thomson-ll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735" y="4179884"/>
            <a:ext cx="405385" cy="405385"/>
          </a:xfrm>
          <a:prstGeom prst="rect">
            <a:avLst/>
          </a:prstGeom>
        </p:spPr>
      </p:pic>
      <p:pic>
        <p:nvPicPr>
          <p:cNvPr id="21" name="Picture 20" title="Twitter logo with link to https://twitter.com/MillerThomson">
            <a:hlinkClick r:id="rId6" tooltip="Visit https://twitter.com/MillerThomson"/>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5721" y="4179883"/>
            <a:ext cx="405385" cy="405385"/>
          </a:xfrm>
          <a:prstGeom prst="rect">
            <a:avLst/>
          </a:prstGeom>
        </p:spPr>
      </p:pic>
      <p:sp>
        <p:nvSpPr>
          <p:cNvPr id="18" name="Rectangle 17"/>
          <p:cNvSpPr>
            <a:spLocks noChangeArrowheads="1"/>
          </p:cNvSpPr>
          <p:nvPr/>
        </p:nvSpPr>
        <p:spPr bwMode="auto">
          <a:xfrm>
            <a:off x="615945" y="4846205"/>
            <a:ext cx="409673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defRPr/>
            </a:pPr>
            <a:r>
              <a:rPr lang="en-US" altLang="en-US" sz="700" b="0" dirty="0" smtClean="0">
                <a:solidFill>
                  <a:schemeClr val="bg1"/>
                </a:solidFill>
              </a:rPr>
              <a:t>© 2022 Miller Thomson LLP. All Rights Reserved. All Intellectual Property Rights including copyright in this presentation are owned by Miller Thomson LLP. This presentation may be reproduced and distributed in its entirety provided no alterations are made to the form or content. Any other form of reproduction or distribution requires the prior written consent of Miller Thomson LLP which may be requested from the presenter(s).</a:t>
            </a:r>
          </a:p>
          <a:p>
            <a:pPr algn="just" eaLnBrk="1" hangingPunct="1">
              <a:spcBef>
                <a:spcPts val="600"/>
              </a:spcBef>
              <a:defRPr/>
            </a:pPr>
            <a:r>
              <a:rPr lang="en-US" altLang="en-US" sz="700" b="0" dirty="0" smtClean="0">
                <a:solidFill>
                  <a:schemeClr val="bg1"/>
                </a:solidFill>
              </a:rPr>
              <a:t>This presentation is provided as an information service and is a summary of current legal issues. This information is not meant as legal opinion and viewers are cautioned not to act on information provided in this publication without seeking specific legal advice with respect to their unique circumstances.</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US" sz="700" b="0" kern="1200" dirty="0" smtClean="0">
                <a:solidFill>
                  <a:schemeClr val="bg1"/>
                </a:solidFill>
                <a:effectLst/>
                <a:latin typeface="Arial" panose="020B0604020202020204" pitchFamily="34" charset="0"/>
                <a:ea typeface="+mn-ea"/>
                <a:cs typeface="+mn-cs"/>
              </a:rPr>
              <a:t>To request this presentation in an accessible format</a:t>
            </a:r>
            <a:r>
              <a:rPr lang="en-US" altLang="en-US" sz="700" b="0" baseline="0" dirty="0" smtClean="0">
                <a:solidFill>
                  <a:schemeClr val="bg1"/>
                </a:solidFill>
              </a:rPr>
              <a:t>, please contact archives@millerthomson.com.</a:t>
            </a:r>
          </a:p>
          <a:p>
            <a:pPr algn="just" eaLnBrk="1" hangingPunct="1">
              <a:spcBef>
                <a:spcPts val="600"/>
              </a:spcBef>
              <a:defRPr/>
            </a:pPr>
            <a:endParaRPr lang="en-US" altLang="en-US" sz="700" b="0" dirty="0" smtClean="0">
              <a:solidFill>
                <a:schemeClr val="bg1"/>
              </a:solidFill>
            </a:endParaRPr>
          </a:p>
        </p:txBody>
      </p:sp>
      <p:pic>
        <p:nvPicPr>
          <p:cNvPr id="10" name="Picture 9" title="Miller Thomson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2601" y="1114550"/>
            <a:ext cx="2292101" cy="1222250"/>
          </a:xfrm>
          <a:prstGeom prst="rect">
            <a:avLst/>
          </a:prstGeom>
        </p:spPr>
      </p:pic>
      <p:pic>
        <p:nvPicPr>
          <p:cNvPr id="14" name="Picture 13" title="Miller Thomson tagline &quot;Forward Together&quo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5791" y="304800"/>
            <a:ext cx="2112268" cy="128016"/>
          </a:xfrm>
          <a:prstGeom prst="rect">
            <a:avLst/>
          </a:prstGeom>
        </p:spPr>
      </p:pic>
      <p:sp>
        <p:nvSpPr>
          <p:cNvPr id="19" name="Text Box 5"/>
          <p:cNvSpPr txBox="1">
            <a:spLocks noChangeArrowheads="1"/>
          </p:cNvSpPr>
          <p:nvPr/>
        </p:nvSpPr>
        <p:spPr bwMode="auto">
          <a:xfrm>
            <a:off x="152400" y="6438900"/>
            <a:ext cx="8839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0"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spTree>
    <p:extLst>
      <p:ext uri="{BB962C8B-B14F-4D97-AF65-F5344CB8AC3E}">
        <p14:creationId xmlns:p14="http://schemas.microsoft.com/office/powerpoint/2010/main" val="798973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Other Option)">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sp>
        <p:nvSpPr>
          <p:cNvPr id="5" name="Text Box 4">
            <a:hlinkClick r:id="rId2"/>
          </p:cNvPr>
          <p:cNvSpPr txBox="1">
            <a:spLocks noChangeArrowheads="1"/>
          </p:cNvSpPr>
          <p:nvPr/>
        </p:nvSpPr>
        <p:spPr bwMode="auto">
          <a:xfrm>
            <a:off x="2476500" y="4565078"/>
            <a:ext cx="4191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1400" b="0" kern="0" cap="all" spc="500" baseline="0" dirty="0" smtClean="0">
                <a:solidFill>
                  <a:schemeClr val="bg1"/>
                </a:solidFill>
                <a:latin typeface="Arial" panose="020B0604020202020204" pitchFamily="34" charset="0"/>
              </a:rPr>
              <a:t>millerthomson.com</a:t>
            </a:r>
            <a:endParaRPr lang="en-US" altLang="en-US" sz="1400" b="0" kern="0" cap="all" spc="500" baseline="0" dirty="0">
              <a:solidFill>
                <a:schemeClr val="bg1"/>
              </a:solidFill>
              <a:latin typeface="Arial" panose="020B0604020202020204" pitchFamily="34" charset="0"/>
            </a:endParaRPr>
          </a:p>
        </p:txBody>
      </p:sp>
      <p:pic>
        <p:nvPicPr>
          <p:cNvPr id="12" name="Picture 11" title="LinkedIn logo with link to https://ca.linkedin.com/company/miller-thomson-llp">
            <a:hlinkClick r:id="rId3" tooltip="Visit https://ca.linkedin.com/company/miller-thomson-ll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5082" y="4942361"/>
            <a:ext cx="405385" cy="405385"/>
          </a:xfrm>
          <a:prstGeom prst="rect">
            <a:avLst/>
          </a:prstGeom>
        </p:spPr>
      </p:pic>
      <p:pic>
        <p:nvPicPr>
          <p:cNvPr id="13" name="Picture 12" title="Twitter logo with link to https://twitter.com/MillerThomson">
            <a:hlinkClick r:id="rId5" tooltip="Visit https://twitter.com/MillerThomso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0068" y="4942360"/>
            <a:ext cx="405385" cy="405385"/>
          </a:xfrm>
          <a:prstGeom prst="rect">
            <a:avLst/>
          </a:prstGeom>
        </p:spPr>
      </p:pic>
      <p:sp>
        <p:nvSpPr>
          <p:cNvPr id="6" name="Rectangle 6"/>
          <p:cNvSpPr>
            <a:spLocks noChangeArrowheads="1"/>
          </p:cNvSpPr>
          <p:nvPr/>
        </p:nvSpPr>
        <p:spPr bwMode="auto">
          <a:xfrm>
            <a:off x="228600" y="5626320"/>
            <a:ext cx="8686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700" b="0" dirty="0" smtClean="0">
                <a:solidFill>
                  <a:schemeClr val="bg1"/>
                </a:solidFill>
              </a:rPr>
              <a:t>© 2022 Miller Thomson LLP. All Rights Reserved. All Intellectual Property Rights including copyright in this presentation are owned by Miller Thomson LLP. This presentation may be reproduced and distributed in its entirety provided no alterations are made to the form or content. Any other form of reproduction or distribution requires the prior written consent of Miller Thomson LLP which may be requested from the presenter(s).</a:t>
            </a:r>
          </a:p>
          <a:p>
            <a:pPr algn="ctr" eaLnBrk="1" hangingPunct="1">
              <a:spcBef>
                <a:spcPts val="600"/>
              </a:spcBef>
              <a:defRPr/>
            </a:pPr>
            <a:r>
              <a:rPr lang="en-US" altLang="en-US" sz="700" b="0" dirty="0" smtClean="0">
                <a:solidFill>
                  <a:schemeClr val="bg1"/>
                </a:solidFill>
              </a:rPr>
              <a:t>This presentation is provided as an information service and is a summary of current legal issues. This information is not meant as legal opinion and viewers are cautioned not to act on information provided in this publication without seeking specific legal advice with respect to their unique circumstances.</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700" b="0" kern="1200" dirty="0" smtClean="0">
                <a:solidFill>
                  <a:schemeClr val="bg1"/>
                </a:solidFill>
                <a:effectLst/>
                <a:latin typeface="Arial" panose="020B0604020202020204" pitchFamily="34" charset="0"/>
                <a:ea typeface="+mn-ea"/>
                <a:cs typeface="+mn-cs"/>
              </a:rPr>
              <a:t>To request this presentation in an accessible format</a:t>
            </a:r>
            <a:r>
              <a:rPr lang="en-US" altLang="en-US" sz="700" b="0" baseline="0" dirty="0" smtClean="0">
                <a:solidFill>
                  <a:schemeClr val="bg1"/>
                </a:solidFill>
              </a:rPr>
              <a:t>, please contact archives@millerthomson.com.</a:t>
            </a:r>
            <a:endParaRPr lang="en-US" altLang="en-US" sz="700" b="0" dirty="0" smtClean="0">
              <a:solidFill>
                <a:schemeClr val="bg1"/>
              </a:solidFill>
            </a:endParaRPr>
          </a:p>
        </p:txBody>
      </p:sp>
      <p:pic>
        <p:nvPicPr>
          <p:cNvPr id="10" name="Picture 9" title="Miller Thomson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6500" y="1522701"/>
            <a:ext cx="4191000" cy="2234118"/>
          </a:xfrm>
          <a:prstGeom prst="rect">
            <a:avLst/>
          </a:prstGeom>
        </p:spPr>
      </p:pic>
      <p:pic>
        <p:nvPicPr>
          <p:cNvPr id="11" name="Picture 10" title="Miller Thomson tagline &quot;Forward Together&quo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5943" y="304800"/>
            <a:ext cx="2112268" cy="128016"/>
          </a:xfrm>
          <a:prstGeom prst="rect">
            <a:avLst/>
          </a:prstGeom>
        </p:spPr>
      </p:pic>
      <p:sp>
        <p:nvSpPr>
          <p:cNvPr id="9" name="Text Box 5"/>
          <p:cNvSpPr txBox="1">
            <a:spLocks noChangeArrowheads="1"/>
          </p:cNvSpPr>
          <p:nvPr/>
        </p:nvSpPr>
        <p:spPr bwMode="auto">
          <a:xfrm>
            <a:off x="152400" y="6438900"/>
            <a:ext cx="8839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0"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spTree>
    <p:extLst>
      <p:ext uri="{BB962C8B-B14F-4D97-AF65-F5344CB8AC3E}">
        <p14:creationId xmlns:p14="http://schemas.microsoft.com/office/powerpoint/2010/main" val="160829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Default) - Presentation Titl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75791" y="3162302"/>
            <a:ext cx="8389519" cy="1262063"/>
          </a:xfrm>
          <a:prstGeom prst="rect">
            <a:avLst/>
          </a:prstGeom>
        </p:spPr>
        <p:txBody>
          <a:bodyPr anchor="b">
            <a:normAutofit/>
          </a:bodyPr>
          <a:lstStyle>
            <a:lvl1pPr algn="ctr">
              <a:defRPr sz="4500" b="1" i="0" cap="none" baseline="0">
                <a:solidFill>
                  <a:srgbClr val="58595B"/>
                </a:solidFill>
                <a:latin typeface="Arial" panose="020B0604020202020204" pitchFamily="34" charset="0"/>
                <a:cs typeface="Arial" panose="020B0604020202020204" pitchFamily="34" charset="0"/>
              </a:defRPr>
            </a:lvl1pPr>
          </a:lstStyle>
          <a:p>
            <a:r>
              <a:rPr lang="en-US" dirty="0" smtClean="0"/>
              <a:t>Click to edit presentation title </a:t>
            </a:r>
            <a:endParaRPr lang="en-US" dirty="0"/>
          </a:p>
        </p:txBody>
      </p:sp>
      <p:sp>
        <p:nvSpPr>
          <p:cNvPr id="10" name="Subtitle 2"/>
          <p:cNvSpPr>
            <a:spLocks noGrp="1"/>
          </p:cNvSpPr>
          <p:nvPr>
            <p:ph type="subTitle" idx="1" hasCustomPrompt="1"/>
          </p:nvPr>
        </p:nvSpPr>
        <p:spPr>
          <a:xfrm>
            <a:off x="375791" y="4495005"/>
            <a:ext cx="8389518" cy="935832"/>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rgbClr val="2E292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857500"/>
          </a:xfrm>
          <a:prstGeom prst="rect">
            <a:avLst/>
          </a:prstGeom>
        </p:spPr>
      </p:pic>
      <p:pic>
        <p:nvPicPr>
          <p:cNvPr id="12" name="Picture 11" title="Miller Thoms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90" y="236373"/>
            <a:ext cx="3082932" cy="1643436"/>
          </a:xfrm>
          <a:prstGeom prst="rect">
            <a:avLst/>
          </a:prstGeom>
        </p:spPr>
      </p:pic>
      <p:pic>
        <p:nvPicPr>
          <p:cNvPr id="11" name="Picture 10" title="Miller Thomson tagline &quot;Forward Togethe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682" y="1083755"/>
            <a:ext cx="2112268" cy="128016"/>
          </a:xfrm>
          <a:prstGeom prst="rect">
            <a:avLst/>
          </a:prstGeom>
        </p:spPr>
      </p:pic>
      <p:sp>
        <p:nvSpPr>
          <p:cNvPr id="8" name="Text Box 5"/>
          <p:cNvSpPr txBox="1">
            <a:spLocks noChangeArrowheads="1"/>
          </p:cNvSpPr>
          <p:nvPr/>
        </p:nvSpPr>
        <p:spPr bwMode="auto">
          <a:xfrm>
            <a:off x="152400" y="6438900"/>
            <a:ext cx="8839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0" smtClean="0">
                <a:solidFill>
                  <a:schemeClr val="tx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spTree>
    <p:extLst>
      <p:ext uri="{BB962C8B-B14F-4D97-AF65-F5344CB8AC3E}">
        <p14:creationId xmlns:p14="http://schemas.microsoft.com/office/powerpoint/2010/main" val="93870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Option 1) - Presentation Title">
    <p:bg>
      <p:bgPr>
        <a:solidFill>
          <a:schemeClr val="bg1"/>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hasCustomPrompt="1"/>
          </p:nvPr>
        </p:nvSpPr>
        <p:spPr>
          <a:xfrm>
            <a:off x="375791" y="2755902"/>
            <a:ext cx="8352574" cy="1262063"/>
          </a:xfrm>
          <a:prstGeom prst="rect">
            <a:avLst/>
          </a:prstGeom>
        </p:spPr>
        <p:txBody>
          <a:bodyPr anchor="b">
            <a:normAutofit/>
          </a:bodyPr>
          <a:lstStyle>
            <a:lvl1pPr algn="ctr">
              <a:defRPr sz="4500" b="1" i="0" cap="none" baseline="0">
                <a:solidFill>
                  <a:schemeClr val="bg1"/>
                </a:solidFill>
                <a:latin typeface="Arial" panose="020B0604020202020204" pitchFamily="34" charset="0"/>
                <a:cs typeface="Arial" panose="020B0604020202020204" pitchFamily="34" charset="0"/>
              </a:defRPr>
            </a:lvl1pPr>
          </a:lstStyle>
          <a:p>
            <a:r>
              <a:rPr lang="en-US" dirty="0" smtClean="0"/>
              <a:t>Click to edit presentation title </a:t>
            </a:r>
            <a:endParaRPr lang="en-US" dirty="0"/>
          </a:p>
        </p:txBody>
      </p:sp>
      <p:sp>
        <p:nvSpPr>
          <p:cNvPr id="9" name="Subtitle 2"/>
          <p:cNvSpPr>
            <a:spLocks noGrp="1"/>
          </p:cNvSpPr>
          <p:nvPr>
            <p:ph type="subTitle" idx="1" hasCustomPrompt="1"/>
          </p:nvPr>
        </p:nvSpPr>
        <p:spPr>
          <a:xfrm>
            <a:off x="375791" y="4088605"/>
            <a:ext cx="8352574" cy="935832"/>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pic>
        <p:nvPicPr>
          <p:cNvPr id="11" name="Picture 10" title="Miller Thoms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1" y="1114550"/>
            <a:ext cx="2292101" cy="1222250"/>
          </a:xfrm>
          <a:prstGeom prst="rect">
            <a:avLst/>
          </a:prstGeom>
        </p:spPr>
      </p:pic>
      <p:pic>
        <p:nvPicPr>
          <p:cNvPr id="19" name="Picture 18" title="Miller Thomson tagline &quot;Forward Togethe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91" y="304800"/>
            <a:ext cx="2112268" cy="128016"/>
          </a:xfrm>
          <a:prstGeom prst="rect">
            <a:avLst/>
          </a:prstGeom>
        </p:spPr>
      </p:pic>
      <p:sp>
        <p:nvSpPr>
          <p:cNvPr id="10" name="Text Box 5"/>
          <p:cNvSpPr txBox="1">
            <a:spLocks noChangeArrowheads="1"/>
          </p:cNvSpPr>
          <p:nvPr/>
        </p:nvSpPr>
        <p:spPr bwMode="auto">
          <a:xfrm>
            <a:off x="152400" y="6438900"/>
            <a:ext cx="8839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0"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spTree>
    <p:extLst>
      <p:ext uri="{BB962C8B-B14F-4D97-AF65-F5344CB8AC3E}">
        <p14:creationId xmlns:p14="http://schemas.microsoft.com/office/powerpoint/2010/main" val="148692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Option 2) - Presentation Titl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ctrTitle" hasCustomPrompt="1"/>
          </p:nvPr>
        </p:nvSpPr>
        <p:spPr>
          <a:xfrm>
            <a:off x="286328" y="1536702"/>
            <a:ext cx="5652654" cy="1262063"/>
          </a:xfrm>
          <a:prstGeom prst="rect">
            <a:avLst/>
          </a:prstGeom>
        </p:spPr>
        <p:txBody>
          <a:bodyPr anchor="b">
            <a:normAutofit/>
          </a:bodyPr>
          <a:lstStyle>
            <a:lvl1pPr algn="l">
              <a:defRPr sz="4500" b="1" i="0" cap="none" baseline="0">
                <a:solidFill>
                  <a:schemeClr val="bg1"/>
                </a:solidFill>
                <a:latin typeface="Arial" panose="020B0604020202020204" pitchFamily="34" charset="0"/>
                <a:cs typeface="Arial" panose="020B0604020202020204" pitchFamily="34" charset="0"/>
              </a:defRPr>
            </a:lvl1pPr>
          </a:lstStyle>
          <a:p>
            <a:r>
              <a:rPr lang="en-US" dirty="0" smtClean="0"/>
              <a:t>Click to edit presentation title </a:t>
            </a:r>
            <a:endParaRPr lang="en-US" dirty="0"/>
          </a:p>
        </p:txBody>
      </p:sp>
      <p:sp>
        <p:nvSpPr>
          <p:cNvPr id="10" name="Subtitle 2"/>
          <p:cNvSpPr>
            <a:spLocks noGrp="1"/>
          </p:cNvSpPr>
          <p:nvPr>
            <p:ph type="subTitle" idx="1" hasCustomPrompt="1"/>
          </p:nvPr>
        </p:nvSpPr>
        <p:spPr>
          <a:xfrm>
            <a:off x="286328" y="2869405"/>
            <a:ext cx="5652654" cy="93583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pic>
        <p:nvPicPr>
          <p:cNvPr id="13" name="Picture 12" title="Miller Thoms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821" y="1917533"/>
            <a:ext cx="1563836" cy="833906"/>
          </a:xfrm>
          <a:prstGeom prst="rect">
            <a:avLst/>
          </a:prstGeom>
        </p:spPr>
      </p:pic>
      <p:pic>
        <p:nvPicPr>
          <p:cNvPr id="11" name="Picture 10" title="Miller Thomson tagline &quot;Forward Togethe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91" y="304800"/>
            <a:ext cx="2112268" cy="128016"/>
          </a:xfrm>
          <a:prstGeom prst="rect">
            <a:avLst/>
          </a:prstGeom>
        </p:spPr>
      </p:pic>
      <p:sp>
        <p:nvSpPr>
          <p:cNvPr id="8" name="Text Box 5"/>
          <p:cNvSpPr txBox="1">
            <a:spLocks noChangeArrowheads="1"/>
          </p:cNvSpPr>
          <p:nvPr/>
        </p:nvSpPr>
        <p:spPr bwMode="auto">
          <a:xfrm>
            <a:off x="152400" y="6438900"/>
            <a:ext cx="8839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0"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spTree>
    <p:extLst>
      <p:ext uri="{BB962C8B-B14F-4D97-AF65-F5344CB8AC3E}">
        <p14:creationId xmlns:p14="http://schemas.microsoft.com/office/powerpoint/2010/main" val="197391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Option 3) - Presentation Title">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2966531"/>
            <a:ext cx="9144000" cy="3891471"/>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sp>
        <p:nvSpPr>
          <p:cNvPr id="9" name="Title 1"/>
          <p:cNvSpPr>
            <a:spLocks noGrp="1"/>
          </p:cNvSpPr>
          <p:nvPr>
            <p:ph type="ctrTitle" hasCustomPrompt="1"/>
          </p:nvPr>
        </p:nvSpPr>
        <p:spPr>
          <a:xfrm>
            <a:off x="375791" y="3162302"/>
            <a:ext cx="8389519" cy="1262063"/>
          </a:xfrm>
          <a:prstGeom prst="rect">
            <a:avLst/>
          </a:prstGeom>
        </p:spPr>
        <p:txBody>
          <a:bodyPr anchor="b">
            <a:normAutofit/>
          </a:bodyPr>
          <a:lstStyle>
            <a:lvl1pPr algn="ctr">
              <a:defRPr sz="4500" b="1" i="0" cap="none" baseline="0">
                <a:solidFill>
                  <a:schemeClr val="bg1"/>
                </a:solidFill>
                <a:latin typeface="Arial" panose="020B0604020202020204" pitchFamily="34" charset="0"/>
                <a:cs typeface="Arial" panose="020B0604020202020204" pitchFamily="34" charset="0"/>
              </a:defRPr>
            </a:lvl1pPr>
          </a:lstStyle>
          <a:p>
            <a:r>
              <a:rPr lang="en-US" dirty="0" smtClean="0"/>
              <a:t>Click to edit presentation title </a:t>
            </a:r>
            <a:endParaRPr lang="en-US" dirty="0"/>
          </a:p>
        </p:txBody>
      </p:sp>
      <p:sp>
        <p:nvSpPr>
          <p:cNvPr id="10" name="Subtitle 2"/>
          <p:cNvSpPr>
            <a:spLocks noGrp="1"/>
          </p:cNvSpPr>
          <p:nvPr>
            <p:ph type="subTitle" idx="1" hasCustomPrompt="1"/>
          </p:nvPr>
        </p:nvSpPr>
        <p:spPr>
          <a:xfrm>
            <a:off x="375791" y="4495005"/>
            <a:ext cx="8389518" cy="935832"/>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857500"/>
          </a:xfrm>
          <a:prstGeom prst="rect">
            <a:avLst/>
          </a:prstGeom>
        </p:spPr>
      </p:pic>
      <p:pic>
        <p:nvPicPr>
          <p:cNvPr id="14" name="Picture 13" title="Miller Thoms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90" y="236373"/>
            <a:ext cx="3082932" cy="1643436"/>
          </a:xfrm>
          <a:prstGeom prst="rect">
            <a:avLst/>
          </a:prstGeom>
        </p:spPr>
      </p:pic>
      <p:pic>
        <p:nvPicPr>
          <p:cNvPr id="11" name="Picture 10" title="Miller Thomson tagline &quot;Forward Together&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682" y="1083755"/>
            <a:ext cx="2112268" cy="128016"/>
          </a:xfrm>
          <a:prstGeom prst="rect">
            <a:avLst/>
          </a:prstGeom>
        </p:spPr>
      </p:pic>
      <p:sp>
        <p:nvSpPr>
          <p:cNvPr id="8" name="Text Box 5"/>
          <p:cNvSpPr txBox="1">
            <a:spLocks noChangeArrowheads="1"/>
          </p:cNvSpPr>
          <p:nvPr/>
        </p:nvSpPr>
        <p:spPr bwMode="auto">
          <a:xfrm>
            <a:off x="152400" y="6438900"/>
            <a:ext cx="8839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0"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spTree>
    <p:extLst>
      <p:ext uri="{BB962C8B-B14F-4D97-AF65-F5344CB8AC3E}">
        <p14:creationId xmlns:p14="http://schemas.microsoft.com/office/powerpoint/2010/main" val="381555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Main Sec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28624" y="2820987"/>
            <a:ext cx="8258175" cy="1632158"/>
          </a:xfrm>
          <a:prstGeom prst="rect">
            <a:avLst/>
          </a:prstGeom>
        </p:spPr>
        <p:txBody>
          <a:bodyPr anchor="b">
            <a:normAutofit/>
          </a:bodyPr>
          <a:lstStyle>
            <a:lvl1pPr algn="ctr">
              <a:defRPr sz="4500" b="1" i="0" cap="none" baseline="0">
                <a:solidFill>
                  <a:srgbClr val="58595B"/>
                </a:solidFill>
                <a:latin typeface="Arial" panose="020B0604020202020204" pitchFamily="34" charset="0"/>
              </a:defRPr>
            </a:lvl1pPr>
          </a:lstStyle>
          <a:p>
            <a:r>
              <a:rPr lang="en-US" dirty="0" smtClean="0"/>
              <a:t>Click to edit main section title</a:t>
            </a:r>
            <a:endParaRPr lang="en-US" dirty="0"/>
          </a:p>
        </p:txBody>
      </p:sp>
      <p:sp>
        <p:nvSpPr>
          <p:cNvPr id="12" name="Subtitle 2"/>
          <p:cNvSpPr>
            <a:spLocks noGrp="1"/>
          </p:cNvSpPr>
          <p:nvPr>
            <p:ph type="subTitle" idx="1" hasCustomPrompt="1"/>
          </p:nvPr>
        </p:nvSpPr>
        <p:spPr>
          <a:xfrm>
            <a:off x="428624" y="4453145"/>
            <a:ext cx="8258175" cy="1655762"/>
          </a:xfrm>
          <a:prstGeom prst="rect">
            <a:avLst/>
          </a:prstGeom>
        </p:spPr>
        <p:txBody>
          <a:bodyPr>
            <a:normAutofit/>
          </a:bodyPr>
          <a:lstStyle>
            <a:lvl1pPr marL="0" indent="0" algn="ctr">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subtitle</a:t>
            </a:r>
            <a:endParaRPr lang="en-US" dirty="0"/>
          </a:p>
        </p:txBody>
      </p:sp>
      <p:sp>
        <p:nvSpPr>
          <p:cNvPr id="8" name="Rectangle 2"/>
          <p:cNvSpPr>
            <a:spLocks noChangeArrowheads="1"/>
          </p:cNvSpPr>
          <p:nvPr/>
        </p:nvSpPr>
        <p:spPr bwMode="auto">
          <a:xfrm>
            <a:off x="0" y="1"/>
            <a:ext cx="9144000" cy="2524124"/>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11" name="Picture 10" title="Miller Thoms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534" y="375864"/>
            <a:ext cx="3082932" cy="1643436"/>
          </a:xfrm>
          <a:prstGeom prst="rect">
            <a:avLst/>
          </a:prstGeom>
        </p:spPr>
      </p:pic>
      <p:pic>
        <p:nvPicPr>
          <p:cNvPr id="15" name="Picture 14" title="Miller Thomson tagline &quot;Forward Togethe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943" y="304800"/>
            <a:ext cx="2112268" cy="128016"/>
          </a:xfrm>
          <a:prstGeom prst="rect">
            <a:avLst/>
          </a:prstGeom>
        </p:spPr>
      </p:pic>
      <p:sp>
        <p:nvSpPr>
          <p:cNvPr id="13" name="Text Placeholder 2"/>
          <p:cNvSpPr>
            <a:spLocks noGrp="1"/>
          </p:cNvSpPr>
          <p:nvPr>
            <p:ph type="body" sz="quarter" idx="13" hasCustomPrompt="1"/>
          </p:nvPr>
        </p:nvSpPr>
        <p:spPr>
          <a:xfrm>
            <a:off x="428625" y="6299201"/>
            <a:ext cx="2057399" cy="365125"/>
          </a:xfrm>
          <a:prstGeom prst="rect">
            <a:avLst/>
          </a:prstGeom>
        </p:spPr>
        <p:txBody>
          <a:bodyPr anchor="b" anchorCtr="0"/>
          <a:lstStyle>
            <a:lvl1pPr marL="0" indent="0">
              <a:buFontTx/>
              <a:buNone/>
              <a:defRPr sz="1000" baseline="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sp>
        <p:nvSpPr>
          <p:cNvPr id="3"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7"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Tree>
    <p:extLst>
      <p:ext uri="{BB962C8B-B14F-4D97-AF65-F5344CB8AC3E}">
        <p14:creationId xmlns:p14="http://schemas.microsoft.com/office/powerpoint/2010/main" val="288030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Title and Sub-title (Centered)">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28624" y="1687512"/>
            <a:ext cx="8258175" cy="1632158"/>
          </a:xfrm>
          <a:prstGeom prst="rect">
            <a:avLst/>
          </a:prstGeom>
        </p:spPr>
        <p:txBody>
          <a:bodyPr anchor="b">
            <a:normAutofit/>
          </a:bodyPr>
          <a:lstStyle>
            <a:lvl1pPr algn="ctr">
              <a:defRPr sz="4500" b="1" i="0" cap="none" baseline="0">
                <a:solidFill>
                  <a:srgbClr val="58595B"/>
                </a:solidFill>
                <a:latin typeface="Arial" panose="020B0604020202020204" pitchFamily="34" charset="0"/>
              </a:defRPr>
            </a:lvl1pPr>
          </a:lstStyle>
          <a:p>
            <a:r>
              <a:rPr lang="en-US" dirty="0" smtClean="0"/>
              <a:t>Click to edit section title</a:t>
            </a:r>
            <a:endParaRPr lang="en-US" dirty="0"/>
          </a:p>
        </p:txBody>
      </p:sp>
      <p:sp>
        <p:nvSpPr>
          <p:cNvPr id="10" name="Subtitle 2"/>
          <p:cNvSpPr>
            <a:spLocks noGrp="1"/>
          </p:cNvSpPr>
          <p:nvPr>
            <p:ph type="subTitle" idx="1" hasCustomPrompt="1"/>
          </p:nvPr>
        </p:nvSpPr>
        <p:spPr>
          <a:xfrm>
            <a:off x="428624" y="3319670"/>
            <a:ext cx="8258175" cy="1655762"/>
          </a:xfrm>
          <a:prstGeom prst="rect">
            <a:avLst/>
          </a:prstGeom>
        </p:spPr>
        <p:txBody>
          <a:bodyPr>
            <a:normAutofit/>
          </a:bodyPr>
          <a:lstStyle>
            <a:lvl1pPr marL="0" indent="0" algn="ctr">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subtitle</a:t>
            </a:r>
            <a:endParaRPr lang="en-US" dirty="0"/>
          </a:p>
        </p:txBody>
      </p:sp>
      <p:sp>
        <p:nvSpPr>
          <p:cNvPr id="11"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15" name="Picture 14" title="Miller Thoms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1277"/>
            <a:ext cx="2514600" cy="570559"/>
          </a:xfrm>
          <a:prstGeom prst="rect">
            <a:avLst/>
          </a:prstGeom>
        </p:spPr>
      </p:pic>
      <p:pic>
        <p:nvPicPr>
          <p:cNvPr id="13" name="Picture 12" title="Miller Thomson tagline &quot;Forward Togethe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943" y="258620"/>
            <a:ext cx="2112268" cy="128016"/>
          </a:xfrm>
          <a:prstGeom prst="rect">
            <a:avLst/>
          </a:prstGeom>
        </p:spPr>
      </p:pic>
      <p:sp>
        <p:nvSpPr>
          <p:cNvPr id="14" name="Text Placeholder 2"/>
          <p:cNvSpPr>
            <a:spLocks noGrp="1"/>
          </p:cNvSpPr>
          <p:nvPr>
            <p:ph type="body" sz="quarter" idx="13"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sp>
        <p:nvSpPr>
          <p:cNvPr id="8"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17"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Tree>
    <p:extLst>
      <p:ext uri="{BB962C8B-B14F-4D97-AF65-F5344CB8AC3E}">
        <p14:creationId xmlns:p14="http://schemas.microsoft.com/office/powerpoint/2010/main" val="148213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Title and Sub-title (Left Aligned)">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428625" y="1301547"/>
            <a:ext cx="8258174" cy="1632157"/>
          </a:xfrm>
          <a:prstGeom prst="rect">
            <a:avLst/>
          </a:prstGeom>
        </p:spPr>
        <p:txBody>
          <a:bodyPr anchor="b" anchorCtr="0"/>
          <a:lstStyle>
            <a:lvl1pPr algn="l">
              <a:defRPr sz="4500" b="1" i="0" cap="none" baseline="0">
                <a:solidFill>
                  <a:srgbClr val="58595B"/>
                </a:solidFill>
                <a:latin typeface="Arial" panose="020B0604020202020204" pitchFamily="34" charset="0"/>
              </a:defRPr>
            </a:lvl1pPr>
          </a:lstStyle>
          <a:p>
            <a:pPr algn="l"/>
            <a:r>
              <a:rPr lang="en-US" dirty="0" smtClean="0"/>
              <a:t>Click to edit section title</a:t>
            </a:r>
            <a:endParaRPr lang="en-US" dirty="0"/>
          </a:p>
        </p:txBody>
      </p:sp>
      <p:sp>
        <p:nvSpPr>
          <p:cNvPr id="8" name="Subtitle 2"/>
          <p:cNvSpPr>
            <a:spLocks noGrp="1"/>
          </p:cNvSpPr>
          <p:nvPr>
            <p:ph type="subTitle" idx="13" hasCustomPrompt="1"/>
          </p:nvPr>
        </p:nvSpPr>
        <p:spPr>
          <a:xfrm>
            <a:off x="428624" y="2933702"/>
            <a:ext cx="8258175" cy="1655762"/>
          </a:xfrm>
          <a:prstGeom prst="rect">
            <a:avLst/>
          </a:prstGeom>
        </p:spPr>
        <p:txBody>
          <a:bodyPr>
            <a:normAutofit/>
          </a:bodyPr>
          <a:lstStyle>
            <a:lvl1pPr marL="0" indent="0" algn="l">
              <a:buNone/>
              <a:defRPr sz="3000" baseline="0">
                <a:solidFill>
                  <a:srgbClr val="2E2925"/>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subtitle</a:t>
            </a:r>
            <a:endParaRPr lang="en-US" dirty="0"/>
          </a:p>
        </p:txBody>
      </p:sp>
      <p:sp>
        <p:nvSpPr>
          <p:cNvPr id="9"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14" name="Picture 13" title="Miller Thoms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1277"/>
            <a:ext cx="2514600" cy="570559"/>
          </a:xfrm>
          <a:prstGeom prst="rect">
            <a:avLst/>
          </a:prstGeom>
        </p:spPr>
      </p:pic>
      <p:pic>
        <p:nvPicPr>
          <p:cNvPr id="11" name="Picture 10" title="Miller Thomson tagline &quot;Forward Togethe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943" y="258620"/>
            <a:ext cx="2112268" cy="128016"/>
          </a:xfrm>
          <a:prstGeom prst="rect">
            <a:avLst/>
          </a:prstGeom>
        </p:spPr>
      </p:pic>
      <p:sp>
        <p:nvSpPr>
          <p:cNvPr id="13" name="Text Placeholder 2"/>
          <p:cNvSpPr>
            <a:spLocks noGrp="1"/>
          </p:cNvSpPr>
          <p:nvPr>
            <p:ph type="body" sz="quarter" idx="14" hasCustomPrompt="1"/>
          </p:nvPr>
        </p:nvSpPr>
        <p:spPr>
          <a:xfrm>
            <a:off x="428625" y="6299201"/>
            <a:ext cx="2057399"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Date</a:t>
            </a:r>
            <a:endParaRPr lang="en-US" dirty="0"/>
          </a:p>
        </p:txBody>
      </p:sp>
      <p:sp>
        <p:nvSpPr>
          <p:cNvPr id="12" name="Text Placeholder 2"/>
          <p:cNvSpPr>
            <a:spLocks noGrp="1"/>
          </p:cNvSpPr>
          <p:nvPr>
            <p:ph type="body" sz="quarter" idx="12" hasCustomPrompt="1"/>
          </p:nvPr>
        </p:nvSpPr>
        <p:spPr>
          <a:xfrm>
            <a:off x="2758281" y="6299201"/>
            <a:ext cx="4989512" cy="365125"/>
          </a:xfrm>
          <a:prstGeom prst="rect">
            <a:avLst/>
          </a:prstGeom>
        </p:spPr>
        <p:txBody>
          <a:bodyPr anchor="b" anchorCtr="0"/>
          <a:lstStyle>
            <a:lvl1pPr marL="0" indent="0">
              <a:buFontTx/>
              <a:buNone/>
              <a:defRPr sz="1000">
                <a:solidFill>
                  <a:srgbClr val="2E2925"/>
                </a:solidFill>
                <a:latin typeface="Arial" panose="020B0604020202020204" pitchFamily="34" charset="0"/>
                <a:cs typeface="Arial" panose="020B0604020202020204" pitchFamily="34" charset="0"/>
              </a:defRPr>
            </a:lvl1pPr>
            <a:lvl2pPr>
              <a:defRPr sz="1000">
                <a:solidFill>
                  <a:srgbClr val="2E2925"/>
                </a:solidFill>
                <a:latin typeface="Arial" panose="020B0604020202020204" pitchFamily="34" charset="0"/>
                <a:cs typeface="Arial" panose="020B0604020202020204" pitchFamily="34" charset="0"/>
              </a:defRPr>
            </a:lvl2pPr>
            <a:lvl3pPr>
              <a:defRPr sz="1000">
                <a:solidFill>
                  <a:srgbClr val="2E2925"/>
                </a:solidFill>
                <a:latin typeface="Arial" panose="020B0604020202020204" pitchFamily="34" charset="0"/>
                <a:cs typeface="Arial" panose="020B0604020202020204" pitchFamily="34" charset="0"/>
              </a:defRPr>
            </a:lvl3pPr>
            <a:lvl4pPr>
              <a:defRPr sz="1000">
                <a:solidFill>
                  <a:srgbClr val="2E2925"/>
                </a:solidFill>
                <a:latin typeface="Arial" panose="020B0604020202020204" pitchFamily="34" charset="0"/>
                <a:cs typeface="Arial" panose="020B0604020202020204" pitchFamily="34" charset="0"/>
              </a:defRPr>
            </a:lvl4pPr>
            <a:lvl5pPr>
              <a:defRPr sz="1000">
                <a:solidFill>
                  <a:srgbClr val="2E2925"/>
                </a:solidFill>
                <a:latin typeface="Arial" panose="020B0604020202020204" pitchFamily="34" charset="0"/>
                <a:cs typeface="Arial" panose="020B0604020202020204" pitchFamily="34" charset="0"/>
              </a:defRPr>
            </a:lvl5pPr>
          </a:lstStyle>
          <a:p>
            <a:pPr lvl="0"/>
            <a:r>
              <a:rPr lang="en-US" dirty="0" smtClean="0"/>
              <a:t>Footer</a:t>
            </a:r>
            <a:endParaRPr lang="en-US" dirty="0"/>
          </a:p>
        </p:txBody>
      </p:sp>
      <p:sp>
        <p:nvSpPr>
          <p:cNvPr id="23"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Tree>
    <p:extLst>
      <p:ext uri="{BB962C8B-B14F-4D97-AF65-F5344CB8AC3E}">
        <p14:creationId xmlns:p14="http://schemas.microsoft.com/office/powerpoint/2010/main" val="12495711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Body (with Multimedia Box)">
    <p:spTree>
      <p:nvGrpSpPr>
        <p:cNvPr id="1" name=""/>
        <p:cNvGrpSpPr/>
        <p:nvPr/>
      </p:nvGrpSpPr>
      <p:grpSpPr>
        <a:xfrm>
          <a:off x="0" y="0"/>
          <a:ext cx="0" cy="0"/>
          <a:chOff x="0" y="0"/>
          <a:chExt cx="0" cy="0"/>
        </a:xfrm>
      </p:grpSpPr>
      <p:sp>
        <p:nvSpPr>
          <p:cNvPr id="18" name="Title 21"/>
          <p:cNvSpPr>
            <a:spLocks noGrp="1"/>
          </p:cNvSpPr>
          <p:nvPr>
            <p:ph type="title" hasCustomPrompt="1"/>
          </p:nvPr>
        </p:nvSpPr>
        <p:spPr>
          <a:xfrm>
            <a:off x="428625" y="801566"/>
            <a:ext cx="8258174" cy="703263"/>
          </a:xfrm>
          <a:prstGeom prst="rect">
            <a:avLst/>
          </a:prstGeom>
        </p:spPr>
        <p:txBody>
          <a:bodyPr anchor="t" anchorCtr="0"/>
          <a:lstStyle>
            <a:lvl1pPr algn="l">
              <a:defRPr sz="3600" b="1" i="0" cap="none" baseline="0">
                <a:solidFill>
                  <a:srgbClr val="58595B"/>
                </a:solidFill>
                <a:latin typeface="Arial" panose="020B0604020202020204" pitchFamily="34" charset="0"/>
              </a:defRPr>
            </a:lvl1pPr>
          </a:lstStyle>
          <a:p>
            <a:pPr algn="l"/>
            <a:r>
              <a:rPr lang="en-US" dirty="0" smtClean="0"/>
              <a:t>Click to edit title</a:t>
            </a:r>
            <a:endParaRPr lang="en-US" dirty="0"/>
          </a:p>
        </p:txBody>
      </p:sp>
      <p:sp>
        <p:nvSpPr>
          <p:cNvPr id="3" name="Content Placeholder 2"/>
          <p:cNvSpPr>
            <a:spLocks noGrp="1"/>
          </p:cNvSpPr>
          <p:nvPr>
            <p:ph idx="1" hasCustomPrompt="1"/>
          </p:nvPr>
        </p:nvSpPr>
        <p:spPr>
          <a:xfrm>
            <a:off x="428624" y="1838325"/>
            <a:ext cx="8258175" cy="4343400"/>
          </a:xfrm>
          <a:prstGeom prst="rect">
            <a:avLst/>
          </a:prstGeom>
        </p:spPr>
        <p:txBody>
          <a:bodyPr>
            <a:normAutofit/>
          </a:bodyPr>
          <a:lstStyle>
            <a:lvl1pPr marL="365760" indent="-365760">
              <a:lnSpc>
                <a:spcPct val="100000"/>
              </a:lnSpc>
              <a:defRPr sz="2800" baseline="0">
                <a:solidFill>
                  <a:srgbClr val="2E2925"/>
                </a:solidFill>
                <a:latin typeface="Arial" panose="020B0604020202020204" pitchFamily="34" charset="0"/>
              </a:defRPr>
            </a:lvl1pPr>
            <a:lvl2pPr marL="731520" indent="-365760">
              <a:lnSpc>
                <a:spcPct val="100000"/>
              </a:lnSpc>
              <a:spcBef>
                <a:spcPts val="750"/>
              </a:spcBef>
              <a:defRPr sz="2400" baseline="0">
                <a:solidFill>
                  <a:srgbClr val="2E2925"/>
                </a:solidFill>
                <a:latin typeface="Arial" panose="020B0604020202020204" pitchFamily="34" charset="0"/>
              </a:defRPr>
            </a:lvl2pPr>
            <a:lvl3pPr marL="1097280" indent="-365760">
              <a:lnSpc>
                <a:spcPct val="100000"/>
              </a:lnSpc>
              <a:spcBef>
                <a:spcPts val="750"/>
              </a:spcBef>
              <a:defRPr sz="2200" baseline="0">
                <a:solidFill>
                  <a:srgbClr val="2E2925"/>
                </a:solidFill>
                <a:latin typeface="Arial" panose="020B0604020202020204" pitchFamily="34" charset="0"/>
              </a:defRPr>
            </a:lvl3pPr>
            <a:lvl4pPr marL="1463040" indent="-365760">
              <a:lnSpc>
                <a:spcPct val="100000"/>
              </a:lnSpc>
              <a:spcBef>
                <a:spcPts val="750"/>
              </a:spcBef>
              <a:defRPr sz="1800" baseline="0">
                <a:solidFill>
                  <a:srgbClr val="2E2925"/>
                </a:solidFill>
                <a:latin typeface="Arial" panose="020B0604020202020204" pitchFamily="34" charset="0"/>
              </a:defRPr>
            </a:lvl4pPr>
            <a:lvl5pPr marL="1828800" indent="-365760">
              <a:lnSpc>
                <a:spcPct val="100000"/>
              </a:lnSpc>
              <a:spcBef>
                <a:spcPts val="750"/>
              </a:spcBef>
              <a:defRPr sz="1800" baseline="0">
                <a:solidFill>
                  <a:srgbClr val="2E2925"/>
                </a:solidFill>
                <a:latin typeface="Arial" panose="020B0604020202020204" pitchFamily="34" charset="0"/>
              </a:defRPr>
            </a:lvl5pPr>
          </a:lstStyle>
          <a:p>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2"/>
          <p:cNvSpPr>
            <a:spLocks noChangeArrowheads="1"/>
          </p:cNvSpPr>
          <p:nvPr/>
        </p:nvSpPr>
        <p:spPr bwMode="auto">
          <a:xfrm>
            <a:off x="0" y="2"/>
            <a:ext cx="9144000" cy="646113"/>
          </a:xfrm>
          <a:prstGeom prst="rect">
            <a:avLst/>
          </a:prstGeom>
          <a:solidFill>
            <a:srgbClr val="2E292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sz="1800" smtClean="0"/>
          </a:p>
        </p:txBody>
      </p:sp>
      <p:pic>
        <p:nvPicPr>
          <p:cNvPr id="10" name="Picture 9" title="Miller Thoms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1277"/>
            <a:ext cx="2514600" cy="570559"/>
          </a:xfrm>
          <a:prstGeom prst="rect">
            <a:avLst/>
          </a:prstGeom>
        </p:spPr>
      </p:pic>
      <p:pic>
        <p:nvPicPr>
          <p:cNvPr id="13" name="Picture 12" title="Miller Thomson tagline &quot;Forward Togethe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943" y="258620"/>
            <a:ext cx="2112268" cy="128016"/>
          </a:xfrm>
          <a:prstGeom prst="rect">
            <a:avLst/>
          </a:prstGeom>
        </p:spPr>
      </p:pic>
      <p:sp>
        <p:nvSpPr>
          <p:cNvPr id="19" name="Slide Number Placeholder 3"/>
          <p:cNvSpPr txBox="1">
            <a:spLocks/>
          </p:cNvSpPr>
          <p:nvPr/>
        </p:nvSpPr>
        <p:spPr>
          <a:xfrm>
            <a:off x="8020050" y="6299202"/>
            <a:ext cx="666749" cy="365125"/>
          </a:xfrm>
          <a:prstGeom prst="rect">
            <a:avLst/>
          </a:prstGeom>
        </p:spPr>
        <p:txBody>
          <a:bodyPr anchor="b" anchorCtr="0"/>
          <a:lstStyle>
            <a:defPPr>
              <a:defRPr lang="en-US"/>
            </a:defPPr>
            <a:lvl1pPr marL="0" algn="l" defTabSz="914400" rtl="0" eaLnBrk="1" latinLnBrk="0" hangingPunct="1">
              <a:defRPr sz="1000" kern="1200" baseline="0">
                <a:solidFill>
                  <a:srgbClr val="2E2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547A2D-4FDD-4B53-9714-4540F02FFC30}" type="slidenum">
              <a:rPr lang="en-US" sz="1000" smtClean="0"/>
              <a:pPr algn="r"/>
              <a:t>‹#›</a:t>
            </a:fld>
            <a:endParaRPr lang="en-US" sz="1000" dirty="0"/>
          </a:p>
        </p:txBody>
      </p:sp>
    </p:spTree>
    <p:extLst>
      <p:ext uri="{BB962C8B-B14F-4D97-AF65-F5344CB8AC3E}">
        <p14:creationId xmlns:p14="http://schemas.microsoft.com/office/powerpoint/2010/main" val="4381795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562601" y="1114550"/>
            <a:ext cx="2292101" cy="1222250"/>
          </a:xfrm>
          <a:prstGeom prst="rect">
            <a:avLst/>
          </a:prstGeom>
        </p:spPr>
      </p:pic>
      <p:pic>
        <p:nvPicPr>
          <p:cNvPr id="2" name="Picture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5791" y="304800"/>
            <a:ext cx="2112268" cy="128016"/>
          </a:xfrm>
          <a:prstGeom prst="rect">
            <a:avLst/>
          </a:prstGeom>
        </p:spPr>
      </p:pic>
      <p:sp>
        <p:nvSpPr>
          <p:cNvPr id="9" name="Text Box 5"/>
          <p:cNvSpPr txBox="1">
            <a:spLocks noChangeArrowheads="1"/>
          </p:cNvSpPr>
          <p:nvPr/>
        </p:nvSpPr>
        <p:spPr bwMode="auto">
          <a:xfrm>
            <a:off x="152400" y="6438900"/>
            <a:ext cx="8839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en-US" altLang="en-US" sz="600" b="0" i="0" spc="100" baseline="0" dirty="0" smtClean="0">
                <a:solidFill>
                  <a:schemeClr val="bg1"/>
                </a:solidFill>
                <a:latin typeface="Arial" panose="020B0604020202020204" pitchFamily="34" charset="0"/>
                <a:cs typeface="Arial" panose="020B0604020202020204" pitchFamily="34" charset="0"/>
              </a:rPr>
              <a:t>VANCOUVER     CALGARY     EDMONTON     SASKATOON     REGINA     LONDON     KITCHENER-WATERLOO     GUELPH     TORONTO     VAUGHAN     MARKHAM     MONTRÉAL</a:t>
            </a:r>
          </a:p>
        </p:txBody>
      </p:sp>
    </p:spTree>
    <p:extLst>
      <p:ext uri="{BB962C8B-B14F-4D97-AF65-F5344CB8AC3E}">
        <p14:creationId xmlns:p14="http://schemas.microsoft.com/office/powerpoint/2010/main" val="462317203"/>
      </p:ext>
    </p:extLst>
  </p:cSld>
  <p:clrMap bg1="lt1" tx1="dk1" bg2="lt2" tx2="dk2" accent1="accent1" accent2="accent2" accent3="accent3" accent4="accent4" accent5="accent5" accent6="accent6" hlink="hlink" folHlink="folHlink"/>
  <p:sldLayoutIdLst>
    <p:sldLayoutId id="2147483747" r:id="rId1"/>
    <p:sldLayoutId id="2147483759" r:id="rId2"/>
    <p:sldLayoutId id="2147483667" r:id="rId3"/>
    <p:sldLayoutId id="2147483758" r:id="rId4"/>
    <p:sldLayoutId id="2147483760" r:id="rId5"/>
    <p:sldLayoutId id="2147483755" r:id="rId6"/>
    <p:sldLayoutId id="2147483741" r:id="rId7"/>
    <p:sldLayoutId id="2147483743" r:id="rId8"/>
    <p:sldLayoutId id="2147483742" r:id="rId9"/>
    <p:sldLayoutId id="2147483744" r:id="rId10"/>
    <p:sldLayoutId id="2147483756" r:id="rId11"/>
    <p:sldLayoutId id="2147483746" r:id="rId12"/>
    <p:sldLayoutId id="2147483748" r:id="rId13"/>
    <p:sldLayoutId id="2147483749" r:id="rId14"/>
    <p:sldLayoutId id="2147483753" r:id="rId15"/>
    <p:sldLayoutId id="2147483757" r:id="rId16"/>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file:///C:\Users\chjohnst\AppData\Local\Microsoft\Windows\INetCache\Content.Outlook\1GMMS0SM\BridgingMisrepClaims@millerthomson.com"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013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Miller Thomson’s </a:t>
            </a:r>
            <a:r>
              <a:rPr lang="en-US" dirty="0" smtClean="0"/>
              <a:t>Mandate  </a:t>
            </a:r>
            <a:endParaRPr lang="en-US" dirty="0"/>
          </a:p>
        </p:txBody>
      </p:sp>
      <p:sp>
        <p:nvSpPr>
          <p:cNvPr id="3" name="Content Placeholder 2"/>
          <p:cNvSpPr>
            <a:spLocks noGrp="1"/>
          </p:cNvSpPr>
          <p:nvPr>
            <p:ph idx="1"/>
          </p:nvPr>
        </p:nvSpPr>
        <p:spPr/>
        <p:txBody>
          <a:bodyPr>
            <a:normAutofit/>
          </a:bodyPr>
          <a:lstStyle/>
          <a:p>
            <a:r>
              <a:rPr lang="en-US" sz="2400" dirty="0" smtClean="0"/>
              <a:t>Our mandate is </a:t>
            </a:r>
            <a:r>
              <a:rPr lang="en-US" sz="2400" b="1" dirty="0" smtClean="0"/>
              <a:t>limited</a:t>
            </a:r>
            <a:r>
              <a:rPr lang="en-US" sz="2400" dirty="0" smtClean="0"/>
              <a:t> to the Unitholder Priority Motion.</a:t>
            </a:r>
          </a:p>
          <a:p>
            <a:r>
              <a:rPr lang="en-US" sz="2400" dirty="0" smtClean="0"/>
              <a:t>We will advocate </a:t>
            </a:r>
            <a:r>
              <a:rPr lang="en-US" sz="2400" dirty="0"/>
              <a:t>on behalf of </a:t>
            </a:r>
            <a:r>
              <a:rPr lang="en-US" sz="2400" dirty="0" smtClean="0"/>
              <a:t>the Misrepresentation Claimants, and argue that these unitholders have </a:t>
            </a:r>
            <a:r>
              <a:rPr lang="en-US" sz="2400" dirty="0"/>
              <a:t>a priority over other, general unitholders, who lack </a:t>
            </a:r>
            <a:r>
              <a:rPr lang="en-US" sz="2400" dirty="0" smtClean="0"/>
              <a:t>any special </a:t>
            </a:r>
            <a:r>
              <a:rPr lang="en-US" sz="2400" dirty="0"/>
              <a:t>claims.</a:t>
            </a:r>
          </a:p>
          <a:p>
            <a:r>
              <a:rPr lang="en-US" sz="2400" i="1" dirty="0"/>
              <a:t>i</a:t>
            </a:r>
            <a:r>
              <a:rPr lang="en-US" sz="2400" i="1" dirty="0" smtClean="0"/>
              <a:t>.e.</a:t>
            </a:r>
            <a:r>
              <a:rPr lang="en-US" sz="2400" dirty="0" smtClean="0"/>
              <a:t>, priority should be given to those unitholders who:</a:t>
            </a:r>
          </a:p>
          <a:p>
            <a:pPr lvl="1"/>
            <a:r>
              <a:rPr lang="en-US" sz="2000" dirty="0" smtClean="0"/>
              <a:t>Subscribed based on an Offering Memorandum which contained a misrepresentation; and</a:t>
            </a:r>
          </a:p>
          <a:p>
            <a:pPr lvl="1"/>
            <a:r>
              <a:rPr lang="en-US" sz="2000" dirty="0" smtClean="0"/>
              <a:t>Have a right of rescission (based on statute, contract, or common law).</a:t>
            </a:r>
          </a:p>
        </p:txBody>
      </p:sp>
    </p:spTree>
    <p:extLst>
      <p:ext uri="{BB962C8B-B14F-4D97-AF65-F5344CB8AC3E}">
        <p14:creationId xmlns:p14="http://schemas.microsoft.com/office/powerpoint/2010/main" val="650149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Are You a “</a:t>
            </a:r>
            <a:r>
              <a:rPr lang="en-US" sz="3200" dirty="0"/>
              <a:t>Misrepresentation </a:t>
            </a:r>
            <a:r>
              <a:rPr lang="en-US" sz="3200" dirty="0" smtClean="0"/>
              <a:t>Claimant”?</a:t>
            </a:r>
            <a:endParaRPr lang="en-US" sz="3200" dirty="0"/>
          </a:p>
        </p:txBody>
      </p:sp>
      <p:sp>
        <p:nvSpPr>
          <p:cNvPr id="3" name="Content Placeholder 2"/>
          <p:cNvSpPr>
            <a:spLocks noGrp="1"/>
          </p:cNvSpPr>
          <p:nvPr>
            <p:ph idx="1"/>
          </p:nvPr>
        </p:nvSpPr>
        <p:spPr/>
        <p:txBody>
          <a:bodyPr>
            <a:normAutofit/>
          </a:bodyPr>
          <a:lstStyle/>
          <a:p>
            <a:r>
              <a:rPr lang="en-US" sz="2400" dirty="0" smtClean="0"/>
              <a:t>At date, you do </a:t>
            </a:r>
            <a:r>
              <a:rPr lang="en-US" sz="2400" b="1" dirty="0" smtClean="0"/>
              <a:t>not</a:t>
            </a:r>
            <a:r>
              <a:rPr lang="en-US" sz="2400" dirty="0" smtClean="0"/>
              <a:t> need to take any action to identify yourself as a Misrepresentation Claimant.</a:t>
            </a:r>
          </a:p>
          <a:p>
            <a:r>
              <a:rPr lang="en-US" sz="2400" dirty="0" smtClean="0"/>
              <a:t>Whether you belong to this class will be primarily determined by:</a:t>
            </a:r>
          </a:p>
          <a:p>
            <a:pPr lvl="1"/>
            <a:r>
              <a:rPr lang="en-US" sz="2200" b="1" dirty="0" smtClean="0"/>
              <a:t>Your location </a:t>
            </a:r>
            <a:r>
              <a:rPr lang="en-US" sz="2200" dirty="0" smtClean="0"/>
              <a:t>(you must be </a:t>
            </a:r>
            <a:r>
              <a:rPr lang="en-CA" sz="2000" dirty="0" smtClean="0"/>
              <a:t>located </a:t>
            </a:r>
            <a:r>
              <a:rPr lang="en-CA" sz="2000" dirty="0"/>
              <a:t>in a Canadian </a:t>
            </a:r>
            <a:r>
              <a:rPr lang="en-CA" sz="2000" dirty="0" smtClean="0"/>
              <a:t>province/territory </a:t>
            </a:r>
            <a:r>
              <a:rPr lang="en-CA" sz="2000" dirty="0"/>
              <a:t>outside of </a:t>
            </a:r>
            <a:r>
              <a:rPr lang="en-CA" sz="2000" dirty="0" smtClean="0"/>
              <a:t>Quebec);</a:t>
            </a:r>
            <a:endParaRPr lang="en-US" sz="2200" dirty="0" smtClean="0"/>
          </a:p>
          <a:p>
            <a:pPr lvl="1"/>
            <a:r>
              <a:rPr lang="en-US" sz="2200" dirty="0" smtClean="0"/>
              <a:t>The applicable </a:t>
            </a:r>
            <a:r>
              <a:rPr lang="en-US" sz="2200" b="1" dirty="0" smtClean="0"/>
              <a:t>limitation periods </a:t>
            </a:r>
            <a:r>
              <a:rPr lang="en-US" sz="2200" dirty="0" smtClean="0"/>
              <a:t>in the </a:t>
            </a:r>
            <a:r>
              <a:rPr lang="en-US" sz="2200" i="1" dirty="0" smtClean="0"/>
              <a:t>Securities Act</a:t>
            </a:r>
            <a:r>
              <a:rPr lang="en-US" sz="2200" dirty="0" smtClean="0"/>
              <a:t>(s);</a:t>
            </a:r>
          </a:p>
          <a:p>
            <a:pPr lvl="1"/>
            <a:r>
              <a:rPr lang="en-US" sz="2200" dirty="0" smtClean="0"/>
              <a:t>Whether the applicable Offering Memorandum </a:t>
            </a:r>
            <a:r>
              <a:rPr lang="en-US" sz="2200" b="1" dirty="0" smtClean="0"/>
              <a:t>in fact contained a misrepresentation.</a:t>
            </a:r>
            <a:endParaRPr lang="en-US" sz="2200" dirty="0" smtClean="0"/>
          </a:p>
        </p:txBody>
      </p:sp>
    </p:spTree>
    <p:extLst>
      <p:ext uri="{BB962C8B-B14F-4D97-AF65-F5344CB8AC3E}">
        <p14:creationId xmlns:p14="http://schemas.microsoft.com/office/powerpoint/2010/main" val="1330520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Are You a “</a:t>
            </a:r>
            <a:r>
              <a:rPr lang="en-US" sz="3200" dirty="0"/>
              <a:t>Misrepresentation </a:t>
            </a:r>
            <a:r>
              <a:rPr lang="en-US" sz="3200" dirty="0" smtClean="0"/>
              <a:t>Claimant”?</a:t>
            </a:r>
            <a:br>
              <a:rPr lang="en-US" sz="3200" dirty="0" smtClean="0"/>
            </a:br>
            <a:r>
              <a:rPr lang="en-US" sz="2400" i="1" dirty="0" smtClean="0"/>
              <a:t>(cont’d) Applicable Limitation Periods</a:t>
            </a:r>
            <a:endParaRPr lang="en-US" sz="2400" i="1" dirty="0"/>
          </a:p>
        </p:txBody>
      </p:sp>
      <p:sp>
        <p:nvSpPr>
          <p:cNvPr id="3" name="Content Placeholder 2"/>
          <p:cNvSpPr>
            <a:spLocks noGrp="1"/>
          </p:cNvSpPr>
          <p:nvPr>
            <p:ph idx="1"/>
          </p:nvPr>
        </p:nvSpPr>
        <p:spPr/>
        <p:txBody>
          <a:bodyPr>
            <a:normAutofit/>
          </a:bodyPr>
          <a:lstStyle/>
          <a:p>
            <a:r>
              <a:rPr lang="en-US" sz="2400" dirty="0" smtClean="0"/>
              <a:t>In general, the question is whether you subscribed during the 180 days prior to April 30, 2021 (</a:t>
            </a:r>
            <a:r>
              <a:rPr lang="en-US" sz="2400" i="1" dirty="0" smtClean="0"/>
              <a:t>i.e.</a:t>
            </a:r>
            <a:r>
              <a:rPr lang="en-US" sz="2400" dirty="0" smtClean="0"/>
              <a:t>,</a:t>
            </a:r>
            <a:r>
              <a:rPr lang="en-US" sz="2400" i="1" dirty="0" smtClean="0"/>
              <a:t> </a:t>
            </a:r>
            <a:r>
              <a:rPr lang="en-US" sz="2400" dirty="0" smtClean="0"/>
              <a:t>on or after November 1, 2020).</a:t>
            </a:r>
          </a:p>
          <a:p>
            <a:r>
              <a:rPr lang="en-US" sz="2400" dirty="0" smtClean="0"/>
              <a:t>The running </a:t>
            </a:r>
            <a:r>
              <a:rPr lang="en-US" sz="2400" dirty="0"/>
              <a:t>of </a:t>
            </a:r>
            <a:r>
              <a:rPr lang="en-US" sz="2400" dirty="0" smtClean="0"/>
              <a:t>limitation </a:t>
            </a:r>
            <a:r>
              <a:rPr lang="en-US" sz="2400" dirty="0"/>
              <a:t>periods was tolled (frozen</a:t>
            </a:r>
            <a:r>
              <a:rPr lang="en-US" sz="2400" dirty="0" smtClean="0"/>
              <a:t>) effective April </a:t>
            </a:r>
            <a:r>
              <a:rPr lang="en-US" sz="2400" dirty="0"/>
              <a:t>30, 2021</a:t>
            </a:r>
            <a:r>
              <a:rPr lang="en-US" sz="2400" dirty="0" smtClean="0"/>
              <a:t>.</a:t>
            </a:r>
          </a:p>
          <a:p>
            <a:r>
              <a:rPr lang="en-US" sz="2400" dirty="0"/>
              <a:t>Statutory rights of rescission under the </a:t>
            </a:r>
            <a:r>
              <a:rPr lang="en-US" sz="2400" i="1" dirty="0"/>
              <a:t>Securities Acts </a:t>
            </a:r>
            <a:r>
              <a:rPr lang="en-US" sz="2400" dirty="0"/>
              <a:t>are subject to a tight limitation period:</a:t>
            </a:r>
          </a:p>
          <a:p>
            <a:pPr lvl="1"/>
            <a:r>
              <a:rPr lang="en-US" sz="2000" dirty="0"/>
              <a:t>120 days in Nova Scotia;</a:t>
            </a:r>
          </a:p>
          <a:p>
            <a:pPr lvl="1"/>
            <a:r>
              <a:rPr lang="en-US" sz="2000" dirty="0"/>
              <a:t>180 days in the other Provinces/Territories, besides Quebec.</a:t>
            </a:r>
          </a:p>
          <a:p>
            <a:endParaRPr lang="en-US" sz="2400" dirty="0"/>
          </a:p>
          <a:p>
            <a:endParaRPr lang="en-US" sz="2400" dirty="0" smtClean="0"/>
          </a:p>
        </p:txBody>
      </p:sp>
    </p:spTree>
    <p:extLst>
      <p:ext uri="{BB962C8B-B14F-4D97-AF65-F5344CB8AC3E}">
        <p14:creationId xmlns:p14="http://schemas.microsoft.com/office/powerpoint/2010/main" val="209961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Are You a “</a:t>
            </a:r>
            <a:r>
              <a:rPr lang="en-US" sz="3200" dirty="0"/>
              <a:t>Misrepresentation </a:t>
            </a:r>
            <a:r>
              <a:rPr lang="en-US" sz="3200" dirty="0" smtClean="0"/>
              <a:t>Claimant”?</a:t>
            </a:r>
            <a:br>
              <a:rPr lang="en-US" sz="3200" dirty="0" smtClean="0"/>
            </a:br>
            <a:r>
              <a:rPr lang="en-US" sz="2400" i="1" dirty="0" smtClean="0"/>
              <a:t>Whether the OM Contained a Misrepresentation</a:t>
            </a:r>
            <a:endParaRPr lang="en-US" sz="2400" dirty="0"/>
          </a:p>
        </p:txBody>
      </p:sp>
      <p:sp>
        <p:nvSpPr>
          <p:cNvPr id="3" name="Content Placeholder 2"/>
          <p:cNvSpPr>
            <a:spLocks noGrp="1"/>
          </p:cNvSpPr>
          <p:nvPr>
            <p:ph idx="1"/>
          </p:nvPr>
        </p:nvSpPr>
        <p:spPr/>
        <p:txBody>
          <a:bodyPr>
            <a:normAutofit lnSpcReduction="10000"/>
          </a:bodyPr>
          <a:lstStyle/>
          <a:p>
            <a:endParaRPr lang="en-US" sz="2400" dirty="0" smtClean="0"/>
          </a:p>
          <a:p>
            <a:r>
              <a:rPr lang="en-US" sz="2400" dirty="0" smtClean="0"/>
              <a:t>Whether </a:t>
            </a:r>
            <a:r>
              <a:rPr lang="en-US" sz="2400" dirty="0"/>
              <a:t>the applicable Offering Memorandum </a:t>
            </a:r>
            <a:r>
              <a:rPr lang="en-US" sz="2400" b="1" dirty="0" smtClean="0"/>
              <a:t>in fact </a:t>
            </a:r>
            <a:r>
              <a:rPr lang="en-US" sz="2400" dirty="0" smtClean="0"/>
              <a:t>contained </a:t>
            </a:r>
            <a:r>
              <a:rPr lang="en-US" sz="2400" dirty="0"/>
              <a:t>a </a:t>
            </a:r>
            <a:r>
              <a:rPr lang="en-US" sz="2400" dirty="0" smtClean="0"/>
              <a:t>misrepresentation </a:t>
            </a:r>
            <a:r>
              <a:rPr lang="en-US" sz="2400" b="1" dirty="0" smtClean="0"/>
              <a:t>will not </a:t>
            </a:r>
            <a:r>
              <a:rPr lang="en-US" sz="2400" dirty="0" smtClean="0"/>
              <a:t>be decided at the Unitholder Priority Motion.</a:t>
            </a:r>
          </a:p>
          <a:p>
            <a:r>
              <a:rPr lang="en-US" sz="2400" dirty="0" smtClean="0"/>
              <a:t>This may be determined by a future Court decision, at some later date, if necessary.</a:t>
            </a:r>
          </a:p>
          <a:p>
            <a:r>
              <a:rPr lang="en-US" sz="2400" dirty="0" smtClean="0"/>
              <a:t>That decision will arise from the claims being advanced against the Bridging Funds in the receivership proceeding.</a:t>
            </a:r>
          </a:p>
          <a:p>
            <a:r>
              <a:rPr lang="en-US" sz="2400" dirty="0" smtClean="0"/>
              <a:t>Miller Thomson LL’s current mandate does not extend that far.</a:t>
            </a:r>
          </a:p>
        </p:txBody>
      </p:sp>
    </p:spTree>
    <p:extLst>
      <p:ext uri="{BB962C8B-B14F-4D97-AF65-F5344CB8AC3E}">
        <p14:creationId xmlns:p14="http://schemas.microsoft.com/office/powerpoint/2010/main" val="3817662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What Is Decided at the </a:t>
            </a:r>
            <a:br>
              <a:rPr lang="en-US" sz="3000" dirty="0" smtClean="0"/>
            </a:br>
            <a:r>
              <a:rPr lang="en-US" sz="3000" dirty="0" smtClean="0"/>
              <a:t>Unitholder </a:t>
            </a:r>
            <a:r>
              <a:rPr lang="en-US" sz="3000" dirty="0"/>
              <a:t>Priority </a:t>
            </a:r>
            <a:r>
              <a:rPr lang="en-CA" sz="3000" dirty="0" smtClean="0"/>
              <a:t>Motion </a:t>
            </a:r>
            <a:endParaRPr lang="en-US" sz="3000" dirty="0"/>
          </a:p>
        </p:txBody>
      </p:sp>
      <p:sp>
        <p:nvSpPr>
          <p:cNvPr id="3" name="Content Placeholder 2"/>
          <p:cNvSpPr>
            <a:spLocks noGrp="1"/>
          </p:cNvSpPr>
          <p:nvPr>
            <p:ph idx="1"/>
          </p:nvPr>
        </p:nvSpPr>
        <p:spPr/>
        <p:txBody>
          <a:bodyPr>
            <a:normAutofit lnSpcReduction="10000"/>
          </a:bodyPr>
          <a:lstStyle/>
          <a:p>
            <a:r>
              <a:rPr lang="en-US" sz="2400" dirty="0" smtClean="0"/>
              <a:t>There will be </a:t>
            </a:r>
            <a:r>
              <a:rPr lang="en-US" sz="2400" b="1" dirty="0" smtClean="0"/>
              <a:t>no</a:t>
            </a:r>
            <a:r>
              <a:rPr lang="en-US" sz="2400" dirty="0" smtClean="0"/>
              <a:t> investigation </a:t>
            </a:r>
            <a:r>
              <a:rPr lang="en-US" sz="2400" dirty="0"/>
              <a:t>of Bridging Finance’s </a:t>
            </a:r>
            <a:r>
              <a:rPr lang="en-US" sz="2400" dirty="0" smtClean="0"/>
              <a:t>conduct, during this motion.</a:t>
            </a:r>
          </a:p>
          <a:p>
            <a:r>
              <a:rPr lang="en-US" sz="2400" dirty="0" smtClean="0"/>
              <a:t>The Court will </a:t>
            </a:r>
            <a:r>
              <a:rPr lang="en-US" sz="2400" b="1" dirty="0" smtClean="0"/>
              <a:t>not</a:t>
            </a:r>
            <a:r>
              <a:rPr lang="en-US" sz="2400" dirty="0" smtClean="0"/>
              <a:t> make findings against Bridging, or its principals, during this motion.</a:t>
            </a:r>
            <a:endParaRPr lang="en-US" sz="2400" dirty="0"/>
          </a:p>
          <a:p>
            <a:r>
              <a:rPr lang="en-US" sz="2400" dirty="0"/>
              <a:t>The issue before the Court is a legal question</a:t>
            </a:r>
            <a:r>
              <a:rPr lang="en-US" sz="2400" dirty="0" smtClean="0"/>
              <a:t>.  Our focus </a:t>
            </a:r>
            <a:r>
              <a:rPr lang="en-US" sz="2400" dirty="0"/>
              <a:t>is on identifying the best legal </a:t>
            </a:r>
            <a:r>
              <a:rPr lang="en-US" sz="2400" dirty="0" smtClean="0"/>
              <a:t>arguments.</a:t>
            </a:r>
            <a:endParaRPr lang="en-US" sz="2400" dirty="0"/>
          </a:p>
          <a:p>
            <a:r>
              <a:rPr lang="en-US" sz="2400" dirty="0" smtClean="0"/>
              <a:t>It is </a:t>
            </a:r>
            <a:r>
              <a:rPr lang="en-US" sz="2400" b="1" dirty="0" smtClean="0"/>
              <a:t>not</a:t>
            </a:r>
            <a:r>
              <a:rPr lang="en-US" sz="2400" dirty="0" smtClean="0"/>
              <a:t> a factual, or individualized dispute. The Unitholder </a:t>
            </a:r>
            <a:r>
              <a:rPr lang="en-US" sz="2400" dirty="0"/>
              <a:t>Priority Motion </a:t>
            </a:r>
            <a:r>
              <a:rPr lang="en-US" sz="2400" dirty="0" smtClean="0"/>
              <a:t>will </a:t>
            </a:r>
            <a:r>
              <a:rPr lang="en-US" sz="2400" b="1" dirty="0" smtClean="0"/>
              <a:t>not</a:t>
            </a:r>
            <a:r>
              <a:rPr lang="en-US" sz="2400" dirty="0" smtClean="0"/>
              <a:t> determine:</a:t>
            </a:r>
            <a:endParaRPr lang="en-US" sz="2400" dirty="0"/>
          </a:p>
          <a:p>
            <a:pPr lvl="1"/>
            <a:r>
              <a:rPr lang="en-US" sz="2000" dirty="0" smtClean="0"/>
              <a:t>Which </a:t>
            </a:r>
            <a:r>
              <a:rPr lang="en-US" sz="2000" dirty="0"/>
              <a:t>unitholders have which claims;</a:t>
            </a:r>
          </a:p>
          <a:p>
            <a:pPr lvl="1"/>
            <a:r>
              <a:rPr lang="en-US" sz="2000" dirty="0"/>
              <a:t>W</a:t>
            </a:r>
            <a:r>
              <a:rPr lang="en-US" sz="2000" dirty="0" smtClean="0"/>
              <a:t>hether </a:t>
            </a:r>
            <a:r>
              <a:rPr lang="en-US" sz="2000" dirty="0"/>
              <a:t>unitholders </a:t>
            </a:r>
            <a:r>
              <a:rPr lang="en-US" sz="2000" dirty="0" smtClean="0"/>
              <a:t>claims will </a:t>
            </a:r>
            <a:r>
              <a:rPr lang="en-US" sz="2000" dirty="0"/>
              <a:t>be </a:t>
            </a:r>
            <a:r>
              <a:rPr lang="en-US" sz="2000" dirty="0" smtClean="0"/>
              <a:t>successful;</a:t>
            </a:r>
          </a:p>
          <a:p>
            <a:pPr lvl="1"/>
            <a:r>
              <a:rPr lang="en-US" sz="2000" dirty="0" smtClean="0"/>
              <a:t>The </a:t>
            </a:r>
            <a:r>
              <a:rPr lang="en-US" sz="2000" dirty="0"/>
              <a:t>quantum of unitholders’ claims</a:t>
            </a:r>
            <a:r>
              <a:rPr lang="en-US" sz="2000" dirty="0" smtClean="0"/>
              <a:t>.</a:t>
            </a:r>
            <a:endParaRPr lang="en-US" sz="2000" dirty="0"/>
          </a:p>
        </p:txBody>
      </p:sp>
    </p:spTree>
    <p:extLst>
      <p:ext uri="{BB962C8B-B14F-4D97-AF65-F5344CB8AC3E}">
        <p14:creationId xmlns:p14="http://schemas.microsoft.com/office/powerpoint/2010/main" val="3069029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Arguments </a:t>
            </a:r>
            <a:endParaRPr lang="en-US" dirty="0"/>
          </a:p>
        </p:txBody>
      </p:sp>
      <p:sp>
        <p:nvSpPr>
          <p:cNvPr id="3" name="Content Placeholder 2"/>
          <p:cNvSpPr>
            <a:spLocks noGrp="1"/>
          </p:cNvSpPr>
          <p:nvPr>
            <p:ph idx="1"/>
          </p:nvPr>
        </p:nvSpPr>
        <p:spPr/>
        <p:txBody>
          <a:bodyPr>
            <a:normAutofit/>
          </a:bodyPr>
          <a:lstStyle/>
          <a:p>
            <a:r>
              <a:rPr lang="en-US" sz="2400" dirty="0" smtClean="0"/>
              <a:t>Our arguments will focus on the nature of the remedy of rescission.  For example:</a:t>
            </a:r>
          </a:p>
          <a:p>
            <a:pPr lvl="1"/>
            <a:r>
              <a:rPr lang="en-US" sz="2000" dirty="0" smtClean="0"/>
              <a:t>Rescission returns the parties to their initial pre-contract positions (it “unwinds the clock”), whereas other remedies compensate after the fact.</a:t>
            </a:r>
          </a:p>
          <a:p>
            <a:pPr lvl="1"/>
            <a:r>
              <a:rPr lang="en-US" sz="2000" dirty="0" smtClean="0"/>
              <a:t>Rescission is a special, powerful form of relief, to remedy particular acts of wrongdoing.</a:t>
            </a:r>
          </a:p>
          <a:p>
            <a:pPr lvl="1"/>
            <a:r>
              <a:rPr lang="en-US" sz="2000" dirty="0" smtClean="0"/>
              <a:t>Here, the right of rescission is </a:t>
            </a:r>
            <a:r>
              <a:rPr lang="en-US" sz="2000" i="1" dirty="0" smtClean="0"/>
              <a:t>a statutory right</a:t>
            </a:r>
            <a:r>
              <a:rPr lang="en-US" sz="2000" dirty="0" smtClean="0"/>
              <a:t>.</a:t>
            </a:r>
          </a:p>
          <a:p>
            <a:r>
              <a:rPr lang="en-US" sz="2400" dirty="0" smtClean="0"/>
              <a:t>Our arguments will </a:t>
            </a:r>
            <a:r>
              <a:rPr lang="en-US" sz="2400" b="1" dirty="0" smtClean="0"/>
              <a:t>not</a:t>
            </a:r>
            <a:r>
              <a:rPr lang="en-US" sz="2400" dirty="0" smtClean="0"/>
              <a:t> be based on the experience(s) of any particular unitholder.</a:t>
            </a:r>
          </a:p>
          <a:p>
            <a:endParaRPr lang="en-US" sz="2400" dirty="0" smtClean="0"/>
          </a:p>
        </p:txBody>
      </p:sp>
    </p:spTree>
    <p:extLst>
      <p:ext uri="{BB962C8B-B14F-4D97-AF65-F5344CB8AC3E}">
        <p14:creationId xmlns:p14="http://schemas.microsoft.com/office/powerpoint/2010/main" val="698405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Prospects for Success</a:t>
            </a:r>
            <a:endParaRPr lang="en-US" dirty="0"/>
          </a:p>
        </p:txBody>
      </p:sp>
      <p:sp>
        <p:nvSpPr>
          <p:cNvPr id="3" name="Content Placeholder 2"/>
          <p:cNvSpPr>
            <a:spLocks noGrp="1"/>
          </p:cNvSpPr>
          <p:nvPr>
            <p:ph idx="1"/>
          </p:nvPr>
        </p:nvSpPr>
        <p:spPr>
          <a:xfrm>
            <a:off x="428624" y="1504829"/>
            <a:ext cx="8258175" cy="4676896"/>
          </a:xfrm>
        </p:spPr>
        <p:txBody>
          <a:bodyPr>
            <a:normAutofit lnSpcReduction="10000"/>
          </a:bodyPr>
          <a:lstStyle/>
          <a:p>
            <a:r>
              <a:rPr lang="en-US" sz="2400" dirty="0" smtClean="0"/>
              <a:t>Cannot make a projection.</a:t>
            </a:r>
          </a:p>
          <a:p>
            <a:r>
              <a:rPr lang="en-US" sz="2400" dirty="0" smtClean="0"/>
              <a:t>There are meritorious arguments in favour of granting </a:t>
            </a:r>
            <a:r>
              <a:rPr lang="en-US" sz="2400" dirty="0"/>
              <a:t>Misrepresentation </a:t>
            </a:r>
            <a:r>
              <a:rPr lang="en-US" sz="2400" dirty="0" smtClean="0"/>
              <a:t>Claimants a priority over the funds.</a:t>
            </a:r>
          </a:p>
          <a:p>
            <a:r>
              <a:rPr lang="en-US" sz="2400" dirty="0" smtClean="0"/>
              <a:t>Others </a:t>
            </a:r>
            <a:r>
              <a:rPr lang="en-US" sz="2400" dirty="0"/>
              <a:t>will argue there is no </a:t>
            </a:r>
            <a:r>
              <a:rPr lang="en-US" sz="2400" dirty="0" smtClean="0"/>
              <a:t>priority.  They will say: </a:t>
            </a:r>
          </a:p>
          <a:p>
            <a:pPr lvl="1"/>
            <a:r>
              <a:rPr lang="en-US" sz="2100" dirty="0" smtClean="0"/>
              <a:t>the </a:t>
            </a:r>
            <a:r>
              <a:rPr lang="en-US" sz="2100" i="1" dirty="0" smtClean="0"/>
              <a:t>Securities Acts </a:t>
            </a:r>
            <a:r>
              <a:rPr lang="en-US" sz="2100" dirty="0" smtClean="0"/>
              <a:t>do not explicitly create a priority.</a:t>
            </a:r>
          </a:p>
          <a:p>
            <a:pPr lvl="1"/>
            <a:r>
              <a:rPr lang="en-US" sz="2100" dirty="0" smtClean="0"/>
              <a:t>the contractual documents focus on equal treatment between unitholders.</a:t>
            </a:r>
          </a:p>
          <a:p>
            <a:pPr lvl="1"/>
            <a:r>
              <a:rPr lang="en-US" sz="2100" dirty="0" smtClean="0"/>
              <a:t>no Court has recognized such a priority before.</a:t>
            </a:r>
          </a:p>
          <a:p>
            <a:r>
              <a:rPr lang="en-US" sz="2400" dirty="0" smtClean="0"/>
              <a:t>They will say that granting priority is unfair, as it will leave next-to-nothing for general unitholders.</a:t>
            </a:r>
          </a:p>
          <a:p>
            <a:r>
              <a:rPr lang="en-US" sz="2400" dirty="0" smtClean="0"/>
              <a:t>We will attempt to rebut these arguments on a fair and principled basis.</a:t>
            </a:r>
          </a:p>
        </p:txBody>
      </p:sp>
    </p:spTree>
    <p:extLst>
      <p:ext uri="{BB962C8B-B14F-4D97-AF65-F5344CB8AC3E}">
        <p14:creationId xmlns:p14="http://schemas.microsoft.com/office/powerpoint/2010/main" val="1021271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 </a:t>
            </a:r>
            <a:r>
              <a:rPr lang="en-CA" dirty="0" smtClean="0"/>
              <a:t>Status</a:t>
            </a:r>
            <a:endParaRPr lang="en-CA" dirty="0"/>
          </a:p>
        </p:txBody>
      </p:sp>
      <p:sp>
        <p:nvSpPr>
          <p:cNvPr id="3" name="Content Placeholder 2"/>
          <p:cNvSpPr>
            <a:spLocks noGrp="1"/>
          </p:cNvSpPr>
          <p:nvPr>
            <p:ph idx="1"/>
          </p:nvPr>
        </p:nvSpPr>
        <p:spPr/>
        <p:txBody>
          <a:bodyPr>
            <a:normAutofit fontScale="85000" lnSpcReduction="20000"/>
          </a:bodyPr>
          <a:lstStyle/>
          <a:p>
            <a:r>
              <a:rPr lang="en-CA" dirty="0"/>
              <a:t>Our goal is an efficient resolution of the Unitholder Priority Motion.</a:t>
            </a:r>
          </a:p>
          <a:p>
            <a:r>
              <a:rPr lang="en-CA" dirty="0" smtClean="0"/>
              <a:t>Miller </a:t>
            </a:r>
            <a:r>
              <a:rPr lang="en-CA" dirty="0"/>
              <a:t>Thomson is identifying legal arguments.</a:t>
            </a:r>
          </a:p>
          <a:p>
            <a:r>
              <a:rPr lang="en-CA" dirty="0" smtClean="0"/>
              <a:t>The parties are working on an </a:t>
            </a:r>
            <a:r>
              <a:rPr lang="en-CA" b="1" dirty="0" smtClean="0"/>
              <a:t>“Agreed Statement of Facts”</a:t>
            </a:r>
            <a:r>
              <a:rPr lang="en-CA" dirty="0" smtClean="0"/>
              <a:t>.</a:t>
            </a:r>
          </a:p>
          <a:p>
            <a:pPr lvl="1"/>
            <a:r>
              <a:rPr lang="en-CA" sz="2600" dirty="0" smtClean="0"/>
              <a:t>Its purpose is to save time, legal costs, and streamline the motion.</a:t>
            </a:r>
          </a:p>
          <a:p>
            <a:pPr lvl="1"/>
            <a:r>
              <a:rPr lang="en-CA" sz="2600" dirty="0" smtClean="0"/>
              <a:t>It will clarify the issues to be resolved at the motion.</a:t>
            </a:r>
          </a:p>
          <a:p>
            <a:pPr lvl="1"/>
            <a:r>
              <a:rPr lang="en-CA" sz="2600" dirty="0" smtClean="0"/>
              <a:t>It </a:t>
            </a:r>
            <a:r>
              <a:rPr lang="en-CA" sz="2600" dirty="0" smtClean="0"/>
              <a:t>will </a:t>
            </a:r>
            <a:r>
              <a:rPr lang="en-CA" sz="2600" dirty="0" smtClean="0"/>
              <a:t>be </a:t>
            </a:r>
            <a:r>
              <a:rPr lang="en-CA" sz="2600" dirty="0" smtClean="0"/>
              <a:t>the evidence used </a:t>
            </a:r>
            <a:r>
              <a:rPr lang="en-CA" sz="2600" dirty="0" smtClean="0"/>
              <a:t>by all parties at the motion. </a:t>
            </a:r>
            <a:endParaRPr lang="en-CA" sz="2600" dirty="0" smtClean="0"/>
          </a:p>
          <a:p>
            <a:pPr lvl="1"/>
            <a:r>
              <a:rPr lang="en-CA" sz="2600" dirty="0" smtClean="0"/>
              <a:t>It will purposefully avoid factual issues:  </a:t>
            </a:r>
            <a:r>
              <a:rPr lang="en-CA" sz="2600" i="1" dirty="0" smtClean="0"/>
              <a:t>e</a:t>
            </a:r>
            <a:r>
              <a:rPr lang="en-CA" sz="2600" i="1" dirty="0" smtClean="0"/>
              <a:t>.g.</a:t>
            </a:r>
            <a:r>
              <a:rPr lang="en-CA" sz="2600" dirty="0" smtClean="0"/>
              <a:t>, it will assume that Misrepresentation Claimants will eventually be able to prove their claims. </a:t>
            </a:r>
          </a:p>
        </p:txBody>
      </p:sp>
    </p:spTree>
    <p:extLst>
      <p:ext uri="{BB962C8B-B14F-4D97-AF65-F5344CB8AC3E}">
        <p14:creationId xmlns:p14="http://schemas.microsoft.com/office/powerpoint/2010/main" val="3559734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Timeline</a:t>
            </a:r>
            <a:endParaRPr lang="en-CA" dirty="0"/>
          </a:p>
        </p:txBody>
      </p:sp>
      <p:sp>
        <p:nvSpPr>
          <p:cNvPr id="3" name="Content Placeholder 2"/>
          <p:cNvSpPr>
            <a:spLocks noGrp="1"/>
          </p:cNvSpPr>
          <p:nvPr>
            <p:ph idx="1"/>
          </p:nvPr>
        </p:nvSpPr>
        <p:spPr/>
        <p:txBody>
          <a:bodyPr>
            <a:normAutofit lnSpcReduction="10000"/>
          </a:bodyPr>
          <a:lstStyle/>
          <a:p>
            <a:r>
              <a:rPr lang="en-CA" dirty="0" smtClean="0"/>
              <a:t>The </a:t>
            </a:r>
            <a:r>
              <a:rPr lang="en-CA" dirty="0"/>
              <a:t>Unitholder Priority Motion has </a:t>
            </a:r>
            <a:r>
              <a:rPr lang="en-CA" b="1" dirty="0"/>
              <a:t>not</a:t>
            </a:r>
            <a:r>
              <a:rPr lang="en-CA" dirty="0"/>
              <a:t> yet been scheduled with the Court.</a:t>
            </a:r>
          </a:p>
          <a:p>
            <a:pPr lvl="1"/>
            <a:r>
              <a:rPr lang="en-CA" sz="2600" dirty="0" smtClean="0"/>
              <a:t>All rep. counsel are </a:t>
            </a:r>
            <a:r>
              <a:rPr lang="en-CA" sz="2600" dirty="0"/>
              <a:t>committed to have the motion heard as soon as possible.</a:t>
            </a:r>
          </a:p>
          <a:p>
            <a:pPr lvl="1"/>
            <a:r>
              <a:rPr lang="en-CA" sz="2600" dirty="0"/>
              <a:t>We believe </a:t>
            </a:r>
            <a:r>
              <a:rPr lang="en-CA" sz="2600" dirty="0" smtClean="0"/>
              <a:t>the </a:t>
            </a:r>
            <a:r>
              <a:rPr lang="en-CA" sz="2600" dirty="0"/>
              <a:t>motion will be </a:t>
            </a:r>
            <a:r>
              <a:rPr lang="en-CA" sz="2600" dirty="0" smtClean="0"/>
              <a:t>scheduled</a:t>
            </a:r>
            <a:r>
              <a:rPr lang="en-CA" sz="2600" dirty="0"/>
              <a:t> </a:t>
            </a:r>
            <a:r>
              <a:rPr lang="en-CA" sz="2600" dirty="0" smtClean="0"/>
              <a:t>in the coming weeks.</a:t>
            </a:r>
          </a:p>
          <a:p>
            <a:pPr lvl="1"/>
            <a:r>
              <a:rPr lang="en-CA" sz="2600" dirty="0" smtClean="0"/>
              <a:t>The hearing date will depend upon the Commercial List’s availability.</a:t>
            </a:r>
            <a:endParaRPr lang="en-CA" sz="2600" dirty="0"/>
          </a:p>
          <a:p>
            <a:pPr lvl="1"/>
            <a:r>
              <a:rPr lang="en-CA" sz="2600" dirty="0"/>
              <a:t>Once the motion is scheduled, we will post an update on our website</a:t>
            </a:r>
            <a:r>
              <a:rPr lang="en-CA" sz="2600" dirty="0" smtClean="0"/>
              <a:t>.</a:t>
            </a:r>
            <a:endParaRPr lang="en-CA" sz="2600" dirty="0"/>
          </a:p>
        </p:txBody>
      </p:sp>
    </p:spTree>
    <p:extLst>
      <p:ext uri="{BB962C8B-B14F-4D97-AF65-F5344CB8AC3E}">
        <p14:creationId xmlns:p14="http://schemas.microsoft.com/office/powerpoint/2010/main" val="3316746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Questions?</a:t>
            </a:r>
            <a:endParaRPr lang="en-US" dirty="0"/>
          </a:p>
        </p:txBody>
      </p:sp>
      <p:sp>
        <p:nvSpPr>
          <p:cNvPr id="10" name="Subtitle 9"/>
          <p:cNvSpPr>
            <a:spLocks noGrp="1"/>
          </p:cNvSpPr>
          <p:nvPr>
            <p:ph type="subTitle" idx="1"/>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146348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626" y="3040380"/>
            <a:ext cx="8258175" cy="1554480"/>
          </a:xfrm>
        </p:spPr>
        <p:txBody>
          <a:bodyPr anchor="ctr" anchorCtr="0">
            <a:normAutofit fontScale="90000"/>
          </a:bodyPr>
          <a:lstStyle/>
          <a:p>
            <a:r>
              <a:rPr lang="en-US" dirty="0" smtClean="0"/>
              <a:t>Bridging Finance:</a:t>
            </a:r>
            <a:br>
              <a:rPr lang="en-US" dirty="0" smtClean="0"/>
            </a:br>
            <a:r>
              <a:rPr lang="en-US" sz="4200" dirty="0" smtClean="0"/>
              <a:t>Town Hall for Unitholders </a:t>
            </a:r>
            <a:br>
              <a:rPr lang="en-US" sz="4200" dirty="0" smtClean="0"/>
            </a:br>
            <a:r>
              <a:rPr lang="en-US" sz="4200" dirty="0" smtClean="0"/>
              <a:t>with Misrepresentation Claims</a:t>
            </a:r>
            <a:endParaRPr lang="en-US" sz="4200" dirty="0"/>
          </a:p>
        </p:txBody>
      </p:sp>
      <p:sp>
        <p:nvSpPr>
          <p:cNvPr id="3" name="Subtitle 2"/>
          <p:cNvSpPr>
            <a:spLocks noGrp="1"/>
          </p:cNvSpPr>
          <p:nvPr>
            <p:ph type="subTitle" idx="1"/>
          </p:nvPr>
        </p:nvSpPr>
        <p:spPr>
          <a:xfrm>
            <a:off x="457200" y="4845027"/>
            <a:ext cx="8229600" cy="1463040"/>
          </a:xfrm>
        </p:spPr>
        <p:txBody>
          <a:bodyPr anchor="ctr" anchorCtr="0"/>
          <a:lstStyle/>
          <a:p>
            <a:pPr>
              <a:lnSpc>
                <a:spcPct val="100000"/>
              </a:lnSpc>
              <a:spcBef>
                <a:spcPts val="600"/>
              </a:spcBef>
              <a:spcAft>
                <a:spcPts val="600"/>
              </a:spcAft>
            </a:pPr>
            <a:r>
              <a:rPr lang="en-US" dirty="0" smtClean="0"/>
              <a:t>September 7, </a:t>
            </a:r>
            <a:r>
              <a:rPr lang="en-US" dirty="0" smtClean="0"/>
              <a:t>2022</a:t>
            </a:r>
          </a:p>
          <a:p>
            <a:pPr>
              <a:lnSpc>
                <a:spcPct val="100000"/>
              </a:lnSpc>
              <a:spcBef>
                <a:spcPts val="600"/>
              </a:spcBef>
              <a:spcAft>
                <a:spcPts val="600"/>
              </a:spcAft>
            </a:pPr>
            <a:r>
              <a:rPr lang="en-US" sz="2400" dirty="0" smtClean="0"/>
              <a:t>BridgingMisrepClaims@millerthomson.com</a:t>
            </a:r>
          </a:p>
          <a:p>
            <a:pPr>
              <a:lnSpc>
                <a:spcPct val="100000"/>
              </a:lnSpc>
              <a:spcBef>
                <a:spcPts val="600"/>
              </a:spcBef>
              <a:spcAft>
                <a:spcPts val="600"/>
              </a:spcAft>
            </a:pPr>
            <a:endParaRPr lang="en-US" dirty="0"/>
          </a:p>
        </p:txBody>
      </p:sp>
      <p:sp>
        <p:nvSpPr>
          <p:cNvPr id="4" name="Text Placeholder 3"/>
          <p:cNvSpPr>
            <a:spLocks noGrp="1"/>
          </p:cNvSpPr>
          <p:nvPr>
            <p:ph type="body" sz="quarter" idx="13"/>
          </p:nvPr>
        </p:nvSpPr>
        <p:spPr/>
        <p:txBody>
          <a:bodyPr/>
          <a:lstStyle/>
          <a:p>
            <a:r>
              <a:rPr lang="en-US" dirty="0" smtClean="0"/>
              <a:t>09/07/2022</a:t>
            </a:r>
            <a:endParaRPr lang="en-US" dirty="0"/>
          </a:p>
        </p:txBody>
      </p:sp>
    </p:spTree>
    <p:extLst>
      <p:ext uri="{BB962C8B-B14F-4D97-AF65-F5344CB8AC3E}">
        <p14:creationId xmlns:p14="http://schemas.microsoft.com/office/powerpoint/2010/main" val="1245139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Responses to Common Questions </a:t>
            </a:r>
            <a:r>
              <a:rPr lang="en-US" dirty="0" smtClean="0"/>
              <a:t>Received</a:t>
            </a:r>
            <a:endParaRPr lang="en-US" dirty="0"/>
          </a:p>
        </p:txBody>
      </p:sp>
      <p:sp>
        <p:nvSpPr>
          <p:cNvPr id="10" name="Subtitle 9"/>
          <p:cNvSpPr>
            <a:spLocks noGrp="1"/>
          </p:cNvSpPr>
          <p:nvPr>
            <p:ph type="subTitle" idx="1"/>
          </p:nvPr>
        </p:nvSpPr>
        <p:spPr/>
        <p:txBody>
          <a:bodyPr/>
          <a:lstStyle/>
          <a:p>
            <a:endParaRPr lang="en-US"/>
          </a:p>
        </p:txBody>
      </p:sp>
      <p:sp>
        <p:nvSpPr>
          <p:cNvPr id="12" name="Text Placeholder 11"/>
          <p:cNvSpPr>
            <a:spLocks noGrp="1"/>
          </p:cNvSpPr>
          <p:nvPr>
            <p:ph type="body" sz="quarter" idx="13"/>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76440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400" dirty="0" smtClean="0"/>
              <a:t>Who Qualifies as </a:t>
            </a:r>
            <a:r>
              <a:rPr lang="en-CA" sz="3400" dirty="0" smtClean="0"/>
              <a:t>a Misrepresentation </a:t>
            </a:r>
            <a:r>
              <a:rPr lang="en-CA" sz="3400" dirty="0" smtClean="0"/>
              <a:t>Claimant?</a:t>
            </a:r>
            <a:endParaRPr lang="en-CA" sz="3400" dirty="0"/>
          </a:p>
        </p:txBody>
      </p:sp>
      <p:sp>
        <p:nvSpPr>
          <p:cNvPr id="3" name="Content Placeholder 2"/>
          <p:cNvSpPr>
            <a:spLocks noGrp="1"/>
          </p:cNvSpPr>
          <p:nvPr>
            <p:ph idx="1"/>
          </p:nvPr>
        </p:nvSpPr>
        <p:spPr/>
        <p:txBody>
          <a:bodyPr>
            <a:normAutofit lnSpcReduction="10000"/>
          </a:bodyPr>
          <a:lstStyle/>
          <a:p>
            <a:pPr lvl="1"/>
            <a:r>
              <a:rPr lang="en-CA" dirty="0" smtClean="0"/>
              <a:t>For </a:t>
            </a:r>
            <a:r>
              <a:rPr lang="en-CA" dirty="0" smtClean="0"/>
              <a:t>present purposes</a:t>
            </a:r>
            <a:r>
              <a:rPr lang="en-CA" dirty="0" smtClean="0"/>
              <a:t>, it is not necessary to determine whether you qualify as a Misrepresentation Claimant.  </a:t>
            </a:r>
            <a:endParaRPr lang="en-CA" dirty="0" smtClean="0"/>
          </a:p>
          <a:p>
            <a:pPr lvl="1"/>
            <a:r>
              <a:rPr lang="en-CA" dirty="0" smtClean="0"/>
              <a:t>However</a:t>
            </a:r>
            <a:r>
              <a:rPr lang="en-CA" dirty="0" smtClean="0"/>
              <a:t>, generally speaking, a Misrepresentation Claimant would be a person: </a:t>
            </a:r>
          </a:p>
          <a:p>
            <a:pPr lvl="2"/>
            <a:r>
              <a:rPr lang="en-CA" dirty="0" smtClean="0"/>
              <a:t>located in a Canadian province/territory outside of Quebec; </a:t>
            </a:r>
          </a:p>
          <a:p>
            <a:pPr lvl="2"/>
            <a:r>
              <a:rPr lang="en-CA" dirty="0" smtClean="0"/>
              <a:t>whose offering memorandum contains a misrepresentation; and</a:t>
            </a:r>
          </a:p>
          <a:p>
            <a:pPr lvl="2"/>
            <a:r>
              <a:rPr lang="en-CA" dirty="0" smtClean="0"/>
              <a:t>whose securities were purchased </a:t>
            </a:r>
            <a:r>
              <a:rPr lang="en-CA" dirty="0" smtClean="0"/>
              <a:t>180 </a:t>
            </a:r>
            <a:r>
              <a:rPr lang="en-CA" dirty="0" smtClean="0"/>
              <a:t>days prior to the appointment of the Receiver (i.e., April 30, 2021), as </a:t>
            </a:r>
            <a:r>
              <a:rPr lang="en-CA" dirty="0" smtClean="0"/>
              <a:t>applicable, </a:t>
            </a:r>
            <a:r>
              <a:rPr lang="en-CA" dirty="0" smtClean="0"/>
              <a:t>based on provincial </a:t>
            </a:r>
            <a:r>
              <a:rPr lang="en-CA" dirty="0" smtClean="0"/>
              <a:t>securities legislation </a:t>
            </a:r>
            <a:r>
              <a:rPr lang="en-CA" dirty="0" smtClean="0"/>
              <a:t>which would give rise to rights of </a:t>
            </a:r>
            <a:r>
              <a:rPr lang="en-CA" dirty="0" smtClean="0"/>
              <a:t>rescission.</a:t>
            </a:r>
            <a:endParaRPr lang="en-CA" dirty="0"/>
          </a:p>
        </p:txBody>
      </p:sp>
    </p:spTree>
    <p:extLst>
      <p:ext uri="{BB962C8B-B14F-4D97-AF65-F5344CB8AC3E}">
        <p14:creationId xmlns:p14="http://schemas.microsoft.com/office/powerpoint/2010/main" val="1273115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400" dirty="0" smtClean="0"/>
              <a:t>Who Qualifies as a Misrepresentation Claimant? (cont’d)</a:t>
            </a:r>
            <a:endParaRPr lang="en-CA" sz="3400" dirty="0"/>
          </a:p>
        </p:txBody>
      </p:sp>
      <p:sp>
        <p:nvSpPr>
          <p:cNvPr id="3" name="Content Placeholder 2"/>
          <p:cNvSpPr>
            <a:spLocks noGrp="1"/>
          </p:cNvSpPr>
          <p:nvPr>
            <p:ph idx="1"/>
          </p:nvPr>
        </p:nvSpPr>
        <p:spPr/>
        <p:txBody>
          <a:bodyPr>
            <a:normAutofit/>
          </a:bodyPr>
          <a:lstStyle/>
          <a:p>
            <a:r>
              <a:rPr lang="en-CA" dirty="0" smtClean="0"/>
              <a:t>It </a:t>
            </a:r>
            <a:r>
              <a:rPr lang="en-CA" dirty="0" smtClean="0"/>
              <a:t>is not yet possible to determine definitively whether you are a Misrepresentation Claimant. </a:t>
            </a:r>
            <a:endParaRPr lang="en-CA" dirty="0" smtClean="0"/>
          </a:p>
          <a:p>
            <a:r>
              <a:rPr lang="en-CA" dirty="0" smtClean="0"/>
              <a:t>Whether </a:t>
            </a:r>
            <a:r>
              <a:rPr lang="en-CA" dirty="0" smtClean="0"/>
              <a:t>or not any particular offering memorandum contained a misrepresentation has not yet been decided by the </a:t>
            </a:r>
            <a:r>
              <a:rPr lang="en-CA" dirty="0" smtClean="0"/>
              <a:t>Court. </a:t>
            </a:r>
          </a:p>
          <a:p>
            <a:r>
              <a:rPr lang="en-CA" dirty="0" smtClean="0"/>
              <a:t>This </a:t>
            </a:r>
            <a:r>
              <a:rPr lang="en-CA" dirty="0" smtClean="0"/>
              <a:t>issue will not be decided at the Unitholder Priority Motion.  </a:t>
            </a:r>
            <a:endParaRPr lang="en-CA" dirty="0" smtClean="0"/>
          </a:p>
          <a:p>
            <a:r>
              <a:rPr lang="en-CA" dirty="0" smtClean="0"/>
              <a:t>This </a:t>
            </a:r>
            <a:r>
              <a:rPr lang="en-CA" dirty="0" smtClean="0"/>
              <a:t>will be determined by the Court at a future date.</a:t>
            </a:r>
          </a:p>
        </p:txBody>
      </p:sp>
    </p:spTree>
    <p:extLst>
      <p:ext uri="{BB962C8B-B14F-4D97-AF65-F5344CB8AC3E}">
        <p14:creationId xmlns:p14="http://schemas.microsoft.com/office/powerpoint/2010/main" val="1472849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t>Is there anything that Misrepresentation Claimants need to do or </a:t>
            </a:r>
            <a:r>
              <a:rPr lang="en-CA" sz="3200" dirty="0" smtClean="0"/>
              <a:t>provide?</a:t>
            </a:r>
            <a:endParaRPr lang="en-US" sz="3200" dirty="0"/>
          </a:p>
        </p:txBody>
      </p:sp>
      <p:sp>
        <p:nvSpPr>
          <p:cNvPr id="3" name="Content Placeholder 2"/>
          <p:cNvSpPr>
            <a:spLocks noGrp="1"/>
          </p:cNvSpPr>
          <p:nvPr>
            <p:ph idx="1"/>
          </p:nvPr>
        </p:nvSpPr>
        <p:spPr/>
        <p:txBody>
          <a:bodyPr>
            <a:normAutofit fontScale="92500"/>
          </a:bodyPr>
          <a:lstStyle/>
          <a:p>
            <a:r>
              <a:rPr lang="en-CA" dirty="0"/>
              <a:t>At this time there are no immediate steps or actions required from you. </a:t>
            </a:r>
            <a:endParaRPr lang="en-CA" dirty="0" smtClean="0"/>
          </a:p>
          <a:p>
            <a:r>
              <a:rPr lang="en-CA" dirty="0" smtClean="0"/>
              <a:t>If </a:t>
            </a:r>
            <a:r>
              <a:rPr lang="en-CA" dirty="0"/>
              <a:t>you send us an email, at </a:t>
            </a:r>
            <a:r>
              <a:rPr lang="en-CA" dirty="0">
                <a:hlinkClick r:id="rId2" action="ppaction://hlinkfile"/>
              </a:rPr>
              <a:t>BridgingMisrepClaims@millerthomson.com</a:t>
            </a:r>
            <a:r>
              <a:rPr lang="en-CA" dirty="0"/>
              <a:t>, we will add your name and e-mail address to our distribution list. </a:t>
            </a:r>
            <a:endParaRPr lang="en-CA" dirty="0" smtClean="0"/>
          </a:p>
          <a:p>
            <a:r>
              <a:rPr lang="en-CA" dirty="0" smtClean="0"/>
              <a:t>This </a:t>
            </a:r>
            <a:r>
              <a:rPr lang="en-CA" dirty="0"/>
              <a:t>will ensure that you any communications sent to unitholders directly to your email inbox. You an also check our website, where we will post all communications and updates on the case.</a:t>
            </a:r>
            <a:endParaRPr lang="en-US" dirty="0"/>
          </a:p>
        </p:txBody>
      </p:sp>
    </p:spTree>
    <p:extLst>
      <p:ext uri="{BB962C8B-B14F-4D97-AF65-F5344CB8AC3E}">
        <p14:creationId xmlns:p14="http://schemas.microsoft.com/office/powerpoint/2010/main" val="4198629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250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Miller </a:t>
            </a:r>
            <a:r>
              <a:rPr lang="en-US" dirty="0" smtClean="0"/>
              <a:t>Thomson </a:t>
            </a:r>
            <a:r>
              <a:rPr lang="en-US" dirty="0" smtClean="0"/>
              <a:t>Legal Team</a:t>
            </a:r>
            <a:endParaRPr lang="en-US" dirty="0"/>
          </a:p>
        </p:txBody>
      </p:sp>
      <p:sp>
        <p:nvSpPr>
          <p:cNvPr id="3" name="Content Placeholder 2"/>
          <p:cNvSpPr>
            <a:spLocks noGrp="1"/>
          </p:cNvSpPr>
          <p:nvPr>
            <p:ph idx="1"/>
          </p:nvPr>
        </p:nvSpPr>
        <p:spPr/>
        <p:txBody>
          <a:bodyPr>
            <a:normAutofit lnSpcReduction="10000"/>
          </a:bodyPr>
          <a:lstStyle/>
          <a:p>
            <a:pPr lvl="0"/>
            <a:r>
              <a:rPr lang="en-CA" b="1" dirty="0" smtClean="0"/>
              <a:t>Miller Thomson LLP  </a:t>
            </a:r>
            <a:br>
              <a:rPr lang="en-CA" b="1" dirty="0" smtClean="0"/>
            </a:br>
            <a:r>
              <a:rPr lang="en-US" sz="2200" dirty="0" smtClean="0"/>
              <a:t>A </a:t>
            </a:r>
            <a:r>
              <a:rPr lang="en-US" sz="2200" dirty="0" smtClean="0"/>
              <a:t>full-service firm of over 500 lawyers</a:t>
            </a:r>
            <a:r>
              <a:rPr lang="en-US" sz="2200" dirty="0"/>
              <a:t>, </a:t>
            </a:r>
            <a:r>
              <a:rPr lang="en-US" sz="2200" dirty="0" smtClean="0"/>
              <a:t>with12 offices across Canada from Vancouver to Montreal.</a:t>
            </a:r>
            <a:r>
              <a:rPr lang="en-US" sz="2200" dirty="0"/>
              <a:t> </a:t>
            </a:r>
            <a:endParaRPr lang="en-CA" sz="2200" b="1" dirty="0" smtClean="0"/>
          </a:p>
          <a:p>
            <a:pPr lvl="0"/>
            <a:r>
              <a:rPr lang="en-CA" b="1" dirty="0" smtClean="0"/>
              <a:t>Gavin Finlayson</a:t>
            </a:r>
            <a:r>
              <a:rPr lang="en-CA" dirty="0" smtClean="0"/>
              <a:t/>
            </a:r>
            <a:br>
              <a:rPr lang="en-CA" dirty="0" smtClean="0"/>
            </a:br>
            <a:r>
              <a:rPr lang="en-CA" sz="2000" dirty="0"/>
              <a:t>Partner, Commercial Litigation</a:t>
            </a:r>
          </a:p>
          <a:p>
            <a:pPr lvl="0"/>
            <a:r>
              <a:rPr lang="en-CA" b="1" dirty="0" smtClean="0"/>
              <a:t>Asim Iqbal</a:t>
            </a:r>
            <a:r>
              <a:rPr lang="en-CA" dirty="0" smtClean="0"/>
              <a:t/>
            </a:r>
            <a:br>
              <a:rPr lang="en-CA" dirty="0" smtClean="0"/>
            </a:br>
            <a:r>
              <a:rPr lang="en-CA" sz="2000" dirty="0" smtClean="0"/>
              <a:t>Partner, Insolvency &amp; Restructuring</a:t>
            </a:r>
            <a:endParaRPr lang="en-CA" sz="2000" dirty="0"/>
          </a:p>
          <a:p>
            <a:r>
              <a:rPr lang="en-CA" b="1" dirty="0" smtClean="0"/>
              <a:t>Matthew Smith</a:t>
            </a:r>
            <a:r>
              <a:rPr lang="en-CA" dirty="0" smtClean="0"/>
              <a:t/>
            </a:r>
            <a:br>
              <a:rPr lang="en-CA" dirty="0" smtClean="0"/>
            </a:br>
            <a:r>
              <a:rPr lang="en-CA" sz="2000" dirty="0" smtClean="0"/>
              <a:t>Associate, Commercial Litigation</a:t>
            </a:r>
            <a:endParaRPr lang="en-CA" sz="2000" dirty="0" smtClean="0"/>
          </a:p>
          <a:p>
            <a:pPr lvl="0"/>
            <a:r>
              <a:rPr lang="en-CA" b="1" dirty="0" smtClean="0"/>
              <a:t>Monica </a:t>
            </a:r>
            <a:r>
              <a:rPr lang="en-CA" b="1" dirty="0" smtClean="0"/>
              <a:t>Faheim</a:t>
            </a:r>
            <a:r>
              <a:rPr lang="en-CA" dirty="0" smtClean="0"/>
              <a:t/>
            </a:r>
            <a:br>
              <a:rPr lang="en-CA" dirty="0" smtClean="0"/>
            </a:br>
            <a:r>
              <a:rPr lang="en-CA" sz="2000" dirty="0" smtClean="0"/>
              <a:t>Associate, </a:t>
            </a:r>
            <a:r>
              <a:rPr lang="en-CA" sz="2000" dirty="0"/>
              <a:t>Insolvency &amp; </a:t>
            </a:r>
            <a:r>
              <a:rPr lang="en-CA" sz="2000" dirty="0" smtClean="0"/>
              <a:t>Restructuring</a:t>
            </a:r>
            <a:endParaRPr lang="en-CA" sz="2000" dirty="0"/>
          </a:p>
        </p:txBody>
      </p:sp>
    </p:spTree>
    <p:extLst>
      <p:ext uri="{BB962C8B-B14F-4D97-AF65-F5344CB8AC3E}">
        <p14:creationId xmlns:p14="http://schemas.microsoft.com/office/powerpoint/2010/main" val="2252843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Preliminary Note</a:t>
            </a:r>
            <a:endParaRPr lang="en-CA" dirty="0"/>
          </a:p>
        </p:txBody>
      </p:sp>
      <p:sp>
        <p:nvSpPr>
          <p:cNvPr id="3" name="Content Placeholder 2"/>
          <p:cNvSpPr>
            <a:spLocks noGrp="1"/>
          </p:cNvSpPr>
          <p:nvPr>
            <p:ph idx="1"/>
          </p:nvPr>
        </p:nvSpPr>
        <p:spPr/>
        <p:txBody>
          <a:bodyPr>
            <a:normAutofit/>
          </a:bodyPr>
          <a:lstStyle/>
          <a:p>
            <a:r>
              <a:rPr lang="en-US" dirty="0" smtClean="0"/>
              <a:t>This is a public Town Hall.</a:t>
            </a:r>
          </a:p>
          <a:p>
            <a:r>
              <a:rPr lang="en-US" dirty="0" smtClean="0"/>
              <a:t>For reasons to be discussed, we have not taken steps to restrict this Town Hall to those unitholders represented by Miller Thomson.</a:t>
            </a:r>
          </a:p>
          <a:p>
            <a:r>
              <a:rPr lang="en-US" dirty="0" smtClean="0"/>
              <a:t>We will not discuss or disclose:</a:t>
            </a:r>
          </a:p>
          <a:p>
            <a:pPr lvl="1"/>
            <a:r>
              <a:rPr lang="en-US" dirty="0" smtClean="0"/>
              <a:t>Privileged information</a:t>
            </a:r>
          </a:p>
          <a:p>
            <a:pPr lvl="1"/>
            <a:r>
              <a:rPr lang="en-US" dirty="0" smtClean="0"/>
              <a:t>Details of our proposed legal arguments</a:t>
            </a:r>
          </a:p>
          <a:p>
            <a:r>
              <a:rPr lang="en-US" dirty="0" smtClean="0"/>
              <a:t>BridgingMisrepClaims@millerthomson.com </a:t>
            </a:r>
            <a:r>
              <a:rPr lang="en-US" dirty="0"/>
              <a:t/>
            </a:r>
            <a:br>
              <a:rPr lang="en-US" dirty="0"/>
            </a:br>
            <a:endParaRPr lang="en-US" dirty="0"/>
          </a:p>
          <a:p>
            <a:endParaRPr lang="en-CA" dirty="0"/>
          </a:p>
        </p:txBody>
      </p:sp>
    </p:spTree>
    <p:extLst>
      <p:ext uri="{BB962C8B-B14F-4D97-AF65-F5344CB8AC3E}">
        <p14:creationId xmlns:p14="http://schemas.microsoft.com/office/powerpoint/2010/main" val="1673055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Players</a:t>
            </a:r>
            <a:endParaRPr lang="en-CA" dirty="0"/>
          </a:p>
        </p:txBody>
      </p:sp>
      <p:sp>
        <p:nvSpPr>
          <p:cNvPr id="3" name="Content Placeholder 2"/>
          <p:cNvSpPr>
            <a:spLocks noGrp="1"/>
          </p:cNvSpPr>
          <p:nvPr>
            <p:ph idx="1"/>
          </p:nvPr>
        </p:nvSpPr>
        <p:spPr/>
        <p:txBody>
          <a:bodyPr>
            <a:normAutofit fontScale="85000" lnSpcReduction="20000"/>
          </a:bodyPr>
          <a:lstStyle/>
          <a:p>
            <a:r>
              <a:rPr lang="en-US" b="1" dirty="0" smtClean="0"/>
              <a:t>PricewaterhouseCoopers Inc. (PWC)</a:t>
            </a:r>
            <a:r>
              <a:rPr lang="en-US" dirty="0" smtClean="0"/>
              <a:t/>
            </a:r>
            <a:br>
              <a:rPr lang="en-US" dirty="0" smtClean="0"/>
            </a:br>
            <a:r>
              <a:rPr lang="en-US" sz="2400" dirty="0" smtClean="0"/>
              <a:t>Receiver </a:t>
            </a:r>
            <a:r>
              <a:rPr lang="en-US" sz="2400" dirty="0"/>
              <a:t>and Manager of </a:t>
            </a:r>
            <a:r>
              <a:rPr lang="en-US" sz="2400" dirty="0" smtClean="0"/>
              <a:t>the Bridging Funds</a:t>
            </a:r>
            <a:endParaRPr lang="en-US" sz="2400" dirty="0"/>
          </a:p>
          <a:p>
            <a:r>
              <a:rPr lang="en-US" b="1" dirty="0" smtClean="0"/>
              <a:t>Thornton Grout Finnigan LLP (</a:t>
            </a:r>
            <a:r>
              <a:rPr lang="en-US" b="1" dirty="0" err="1" smtClean="0"/>
              <a:t>TGF</a:t>
            </a:r>
            <a:r>
              <a:rPr lang="en-US" b="1" dirty="0" smtClean="0"/>
              <a:t>)</a:t>
            </a:r>
            <a:r>
              <a:rPr lang="en-US" dirty="0" smtClean="0"/>
              <a:t/>
            </a:r>
            <a:br>
              <a:rPr lang="en-US" dirty="0" smtClean="0"/>
            </a:br>
            <a:r>
              <a:rPr lang="en-US" sz="2400" dirty="0" smtClean="0"/>
              <a:t>Counsel </a:t>
            </a:r>
            <a:r>
              <a:rPr lang="en-US" sz="2400" dirty="0"/>
              <a:t>for the </a:t>
            </a:r>
            <a:r>
              <a:rPr lang="en-US" sz="2400" dirty="0" smtClean="0"/>
              <a:t>Receiver</a:t>
            </a:r>
            <a:br>
              <a:rPr lang="en-US" sz="2400" dirty="0" smtClean="0"/>
            </a:br>
            <a:endParaRPr lang="en-US" sz="2400" dirty="0"/>
          </a:p>
          <a:p>
            <a:r>
              <a:rPr lang="en-US" b="1" dirty="0" smtClean="0"/>
              <a:t>Bennett Jones LLP</a:t>
            </a:r>
            <a:r>
              <a:rPr lang="en-US" dirty="0" smtClean="0"/>
              <a:t/>
            </a:r>
            <a:br>
              <a:rPr lang="en-US" dirty="0" smtClean="0"/>
            </a:br>
            <a:r>
              <a:rPr lang="en-US" sz="2400" dirty="0" smtClean="0"/>
              <a:t>General </a:t>
            </a:r>
            <a:r>
              <a:rPr lang="en-US" sz="2400" dirty="0"/>
              <a:t>Unitholder Representative </a:t>
            </a:r>
            <a:r>
              <a:rPr lang="en-US" sz="2400" dirty="0" smtClean="0"/>
              <a:t>Counsel</a:t>
            </a:r>
            <a:br>
              <a:rPr lang="en-US" sz="2400" dirty="0" smtClean="0"/>
            </a:br>
            <a:endParaRPr lang="en-US" sz="2400" dirty="0"/>
          </a:p>
          <a:p>
            <a:r>
              <a:rPr lang="en-US" b="1" dirty="0" err="1" smtClean="0"/>
              <a:t>Aird</a:t>
            </a:r>
            <a:r>
              <a:rPr lang="en-US" b="1" dirty="0" smtClean="0"/>
              <a:t> &amp; </a:t>
            </a:r>
            <a:r>
              <a:rPr lang="en-US" b="1" dirty="0" err="1" smtClean="0"/>
              <a:t>Berlis</a:t>
            </a:r>
            <a:r>
              <a:rPr lang="en-US" b="1" dirty="0" smtClean="0"/>
              <a:t> LLP</a:t>
            </a:r>
            <a:r>
              <a:rPr lang="en-US" dirty="0" smtClean="0"/>
              <a:t/>
            </a:r>
            <a:br>
              <a:rPr lang="en-US" dirty="0" smtClean="0"/>
            </a:br>
            <a:r>
              <a:rPr lang="en-US" sz="2400" dirty="0" smtClean="0"/>
              <a:t>Redemption </a:t>
            </a:r>
            <a:r>
              <a:rPr lang="en-US" sz="2400" dirty="0"/>
              <a:t>Representative Counsel</a:t>
            </a:r>
          </a:p>
          <a:p>
            <a:r>
              <a:rPr lang="en-US" b="1" dirty="0" smtClean="0"/>
              <a:t>Woods LLP</a:t>
            </a:r>
            <a:r>
              <a:rPr lang="en-US" dirty="0" smtClean="0"/>
              <a:t/>
            </a:r>
            <a:br>
              <a:rPr lang="en-US" dirty="0" smtClean="0"/>
            </a:br>
            <a:r>
              <a:rPr lang="en-US" sz="2400" dirty="0" smtClean="0"/>
              <a:t>Quebec </a:t>
            </a:r>
            <a:r>
              <a:rPr lang="en-US" sz="2400" dirty="0"/>
              <a:t>Representative </a:t>
            </a:r>
            <a:r>
              <a:rPr lang="en-US" sz="2400" dirty="0" smtClean="0"/>
              <a:t>Counsel</a:t>
            </a:r>
          </a:p>
          <a:p>
            <a:r>
              <a:rPr lang="en-US" b="1" dirty="0"/>
              <a:t>Miller Thomson LLP</a:t>
            </a:r>
            <a:r>
              <a:rPr lang="en-US" sz="2400" dirty="0"/>
              <a:t/>
            </a:r>
            <a:br>
              <a:rPr lang="en-US" sz="2400" dirty="0"/>
            </a:br>
            <a:r>
              <a:rPr lang="en-US" sz="2400" dirty="0"/>
              <a:t>Misrepresentation Representative </a:t>
            </a:r>
            <a:r>
              <a:rPr lang="en-US" sz="2400" dirty="0" smtClean="0"/>
              <a:t>Counsel</a:t>
            </a:r>
            <a:endParaRPr lang="en-US" sz="2400" dirty="0"/>
          </a:p>
        </p:txBody>
      </p:sp>
    </p:spTree>
    <p:extLst>
      <p:ext uri="{BB962C8B-B14F-4D97-AF65-F5344CB8AC3E}">
        <p14:creationId xmlns:p14="http://schemas.microsoft.com/office/powerpoint/2010/main" val="1933095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Receivership Proceedings</a:t>
            </a:r>
            <a:endParaRPr lang="en-CA" dirty="0"/>
          </a:p>
        </p:txBody>
      </p:sp>
      <p:sp>
        <p:nvSpPr>
          <p:cNvPr id="3" name="Content Placeholder 2"/>
          <p:cNvSpPr>
            <a:spLocks noGrp="1"/>
          </p:cNvSpPr>
          <p:nvPr>
            <p:ph idx="1"/>
          </p:nvPr>
        </p:nvSpPr>
        <p:spPr/>
        <p:txBody>
          <a:bodyPr>
            <a:normAutofit/>
          </a:bodyPr>
          <a:lstStyle/>
          <a:p>
            <a:r>
              <a:rPr lang="en-US" sz="2600" b="1" dirty="0" smtClean="0"/>
              <a:t>Receiver Appointed </a:t>
            </a:r>
            <a:r>
              <a:rPr lang="en-US" sz="2600" dirty="0" smtClean="0"/>
              <a:t>— On April 30, 2021, the late-Justice Hainey issued a Court Order appointing PWC as Receiver and Manager of all the assets of the Bridging Funds.</a:t>
            </a:r>
          </a:p>
          <a:p>
            <a:endParaRPr lang="en-US" sz="2600" dirty="0" smtClean="0"/>
          </a:p>
          <a:p>
            <a:r>
              <a:rPr lang="en-US" sz="2600" b="1" dirty="0" smtClean="0"/>
              <a:t>Rep. Counsel Appointed </a:t>
            </a:r>
            <a:r>
              <a:rPr lang="en-US" sz="2600" dirty="0" smtClean="0"/>
              <a:t>— On October 14, 2021, Bennett Jones LLP was appointed as representative counsel for all the unitholders in the Bridging Funds.</a:t>
            </a:r>
          </a:p>
        </p:txBody>
      </p:sp>
    </p:spTree>
    <p:extLst>
      <p:ext uri="{BB962C8B-B14F-4D97-AF65-F5344CB8AC3E}">
        <p14:creationId xmlns:p14="http://schemas.microsoft.com/office/powerpoint/2010/main" val="127151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Unitholder Priority Motion</a:t>
            </a:r>
            <a:endParaRPr lang="en-CA" dirty="0"/>
          </a:p>
        </p:txBody>
      </p:sp>
      <p:sp>
        <p:nvSpPr>
          <p:cNvPr id="3" name="Content Placeholder 2"/>
          <p:cNvSpPr>
            <a:spLocks noGrp="1"/>
          </p:cNvSpPr>
          <p:nvPr>
            <p:ph idx="1"/>
          </p:nvPr>
        </p:nvSpPr>
        <p:spPr/>
        <p:txBody>
          <a:bodyPr>
            <a:normAutofit fontScale="92500" lnSpcReduction="20000"/>
          </a:bodyPr>
          <a:lstStyle/>
          <a:p>
            <a:r>
              <a:rPr lang="en-US" sz="2400" dirty="0" smtClean="0"/>
              <a:t>The Receiver is holding some funds, and is in the process of realizing on the estate.</a:t>
            </a:r>
          </a:p>
          <a:p>
            <a:r>
              <a:rPr lang="en-US" sz="2400" dirty="0" smtClean="0"/>
              <a:t>The unitholders are not a monolith:</a:t>
            </a:r>
          </a:p>
          <a:p>
            <a:pPr lvl="1"/>
            <a:r>
              <a:rPr lang="en-US" sz="2000" dirty="0" smtClean="0"/>
              <a:t>They are not all resident in the same Province/Territory.</a:t>
            </a:r>
          </a:p>
          <a:p>
            <a:pPr lvl="1"/>
            <a:r>
              <a:rPr lang="en-US" sz="2000" dirty="0" smtClean="0"/>
              <a:t>Some subscribed early; some subscribed late.</a:t>
            </a:r>
          </a:p>
          <a:p>
            <a:pPr lvl="1"/>
            <a:r>
              <a:rPr lang="en-US" sz="2000" dirty="0" smtClean="0"/>
              <a:t>Some made redemption requests which were not fulfilled.</a:t>
            </a:r>
          </a:p>
          <a:p>
            <a:pPr lvl="1"/>
            <a:r>
              <a:rPr lang="en-US" sz="2000" dirty="0" smtClean="0"/>
              <a:t>It may be proven that some subscribed based on an Offering Memorandum which contained a misrepresentation.</a:t>
            </a:r>
          </a:p>
          <a:p>
            <a:r>
              <a:rPr lang="en-US" sz="2400" b="1" dirty="0" smtClean="0"/>
              <a:t>May</a:t>
            </a:r>
            <a:r>
              <a:rPr lang="en-US" sz="2400" dirty="0" smtClean="0"/>
              <a:t> impact who receives distributions out of the fund, when, and how much they receive.  </a:t>
            </a:r>
          </a:p>
          <a:p>
            <a:r>
              <a:rPr lang="en-US" sz="2400" dirty="0" smtClean="0"/>
              <a:t>Some categories of unitholders </a:t>
            </a:r>
            <a:r>
              <a:rPr lang="en-US" sz="2400" b="1" dirty="0" smtClean="0"/>
              <a:t>may</a:t>
            </a:r>
            <a:r>
              <a:rPr lang="en-US" sz="2400" dirty="0" smtClean="0"/>
              <a:t> have a right to recover out of the fund first (a </a:t>
            </a:r>
            <a:r>
              <a:rPr lang="en-US" sz="2400" b="1" dirty="0" smtClean="0"/>
              <a:t>“priority”</a:t>
            </a:r>
            <a:r>
              <a:rPr lang="en-US" sz="2400" dirty="0" smtClean="0"/>
              <a:t>), before “general unitholders”</a:t>
            </a:r>
          </a:p>
          <a:p>
            <a:r>
              <a:rPr lang="en-US" sz="2400" b="1" dirty="0" smtClean="0"/>
              <a:t>“Unitholder Priority Motion”</a:t>
            </a:r>
            <a:r>
              <a:rPr lang="en-US" sz="2400" dirty="0" smtClean="0"/>
              <a:t> to determine priorities.</a:t>
            </a:r>
          </a:p>
          <a:p>
            <a:endParaRPr lang="en-US" sz="2400" dirty="0" smtClean="0"/>
          </a:p>
        </p:txBody>
      </p:sp>
    </p:spTree>
    <p:extLst>
      <p:ext uri="{BB962C8B-B14F-4D97-AF65-F5344CB8AC3E}">
        <p14:creationId xmlns:p14="http://schemas.microsoft.com/office/powerpoint/2010/main" val="1911198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Unitholder Priority Motion (</a:t>
            </a:r>
            <a:r>
              <a:rPr lang="en-CA" dirty="0" smtClean="0"/>
              <a:t>co</a:t>
            </a:r>
            <a:r>
              <a:rPr lang="en-CA" dirty="0" smtClean="0"/>
              <a:t>nt</a:t>
            </a:r>
            <a:r>
              <a:rPr lang="en-CA" dirty="0" smtClean="0"/>
              <a:t>’d)</a:t>
            </a:r>
            <a:endParaRPr lang="en-CA" dirty="0"/>
          </a:p>
        </p:txBody>
      </p:sp>
      <p:sp>
        <p:nvSpPr>
          <p:cNvPr id="3" name="Content Placeholder 2"/>
          <p:cNvSpPr>
            <a:spLocks noGrp="1"/>
          </p:cNvSpPr>
          <p:nvPr>
            <p:ph idx="1"/>
          </p:nvPr>
        </p:nvSpPr>
        <p:spPr/>
        <p:txBody>
          <a:bodyPr>
            <a:normAutofit/>
          </a:bodyPr>
          <a:lstStyle/>
          <a:p>
            <a:r>
              <a:rPr lang="en-US" sz="2400" dirty="0"/>
              <a:t>The </a:t>
            </a:r>
            <a:r>
              <a:rPr lang="en-US" sz="2400" dirty="0" smtClean="0"/>
              <a:t>purpose of the Unitholder Priority Motion is to:</a:t>
            </a:r>
          </a:p>
          <a:p>
            <a:pPr lvl="1"/>
            <a:r>
              <a:rPr lang="en-US" sz="2000" dirty="0" smtClean="0"/>
              <a:t>save time;</a:t>
            </a:r>
          </a:p>
          <a:p>
            <a:pPr lvl="1"/>
            <a:r>
              <a:rPr lang="en-US" sz="2000" dirty="0" smtClean="0"/>
              <a:t>save </a:t>
            </a:r>
            <a:r>
              <a:rPr lang="en-US" sz="2000" dirty="0"/>
              <a:t>legal </a:t>
            </a:r>
            <a:r>
              <a:rPr lang="en-US" sz="2000" dirty="0" smtClean="0"/>
              <a:t>costs; and</a:t>
            </a:r>
          </a:p>
          <a:p>
            <a:pPr lvl="1"/>
            <a:r>
              <a:rPr lang="en-US" sz="2000" dirty="0" smtClean="0"/>
              <a:t>streamline the receivership proceedings.</a:t>
            </a:r>
          </a:p>
          <a:p>
            <a:r>
              <a:rPr lang="en-US" sz="2400" dirty="0" smtClean="0"/>
              <a:t>Instead of spending time/resources determining:</a:t>
            </a:r>
          </a:p>
          <a:p>
            <a:pPr lvl="1"/>
            <a:r>
              <a:rPr lang="en-US" sz="2000" dirty="0" smtClean="0"/>
              <a:t>which unitholders have “special claims”, and </a:t>
            </a:r>
          </a:p>
          <a:p>
            <a:pPr lvl="1"/>
            <a:r>
              <a:rPr lang="en-US" sz="2000" dirty="0" smtClean="0"/>
              <a:t>whether these claims will be successful,</a:t>
            </a:r>
          </a:p>
          <a:p>
            <a:r>
              <a:rPr lang="en-US" sz="2400" dirty="0" smtClean="0"/>
              <a:t>The Court has decided to </a:t>
            </a:r>
            <a:r>
              <a:rPr lang="en-US" sz="2400" b="1" dirty="0" smtClean="0"/>
              <a:t>first </a:t>
            </a:r>
            <a:r>
              <a:rPr lang="en-US" sz="2400" dirty="0" smtClean="0"/>
              <a:t>determine whether these special claims have any legal or practical effect.</a:t>
            </a:r>
          </a:p>
          <a:p>
            <a:endParaRPr lang="en-US" sz="2000" dirty="0" smtClean="0"/>
          </a:p>
        </p:txBody>
      </p:sp>
    </p:spTree>
    <p:extLst>
      <p:ext uri="{BB962C8B-B14F-4D97-AF65-F5344CB8AC3E}">
        <p14:creationId xmlns:p14="http://schemas.microsoft.com/office/powerpoint/2010/main" val="2687018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Unitholder Priority Motion (</a:t>
            </a:r>
            <a:r>
              <a:rPr lang="en-CA" dirty="0" smtClean="0"/>
              <a:t>co</a:t>
            </a:r>
            <a:r>
              <a:rPr lang="en-CA" dirty="0" smtClean="0"/>
              <a:t>nt</a:t>
            </a:r>
            <a:r>
              <a:rPr lang="en-CA" dirty="0" smtClean="0"/>
              <a:t>’d)</a:t>
            </a:r>
            <a:endParaRPr lang="en-CA" dirty="0"/>
          </a:p>
        </p:txBody>
      </p:sp>
      <p:sp>
        <p:nvSpPr>
          <p:cNvPr id="3" name="Content Placeholder 2"/>
          <p:cNvSpPr>
            <a:spLocks noGrp="1"/>
          </p:cNvSpPr>
          <p:nvPr>
            <p:ph idx="1"/>
          </p:nvPr>
        </p:nvSpPr>
        <p:spPr/>
        <p:txBody>
          <a:bodyPr>
            <a:normAutofit/>
          </a:bodyPr>
          <a:lstStyle/>
          <a:p>
            <a:r>
              <a:rPr lang="en-US" sz="2400" dirty="0" smtClean="0"/>
              <a:t>Open application process to determine who would be rep. counsel for the different groups of unitholders.</a:t>
            </a:r>
          </a:p>
          <a:p>
            <a:r>
              <a:rPr lang="en-US" sz="2400" b="1" dirty="0" smtClean="0"/>
              <a:t>Additional Rep. Counsel Appointed </a:t>
            </a:r>
            <a:r>
              <a:rPr lang="en-US" sz="2400" dirty="0" smtClean="0"/>
              <a:t>— On May 26, 2022, Chief Justice </a:t>
            </a:r>
            <a:r>
              <a:rPr lang="en-US" sz="2400" dirty="0" err="1" smtClean="0"/>
              <a:t>Morawetz</a:t>
            </a:r>
            <a:r>
              <a:rPr lang="en-US" sz="2400" dirty="0" smtClean="0"/>
              <a:t> issued an order appointing rep. counsel for the Unitholder Priority Motion:</a:t>
            </a:r>
          </a:p>
          <a:p>
            <a:pPr lvl="1"/>
            <a:r>
              <a:rPr lang="en-US" sz="2000" b="1" dirty="0" smtClean="0"/>
              <a:t>Miller </a:t>
            </a:r>
            <a:r>
              <a:rPr lang="en-US" sz="2000" b="1" dirty="0"/>
              <a:t>Thomson </a:t>
            </a:r>
            <a:r>
              <a:rPr lang="en-US" sz="2000" b="1" dirty="0" smtClean="0"/>
              <a:t>LLP </a:t>
            </a:r>
            <a:r>
              <a:rPr lang="en-US" sz="2000" dirty="0" smtClean="0"/>
              <a:t>— rep. counsel </a:t>
            </a:r>
            <a:r>
              <a:rPr lang="en-US" sz="2000" dirty="0"/>
              <a:t>for unitholders </a:t>
            </a:r>
            <a:r>
              <a:rPr lang="en-US" sz="2000" dirty="0" smtClean="0"/>
              <a:t>with misrepresentation claims (</a:t>
            </a:r>
            <a:r>
              <a:rPr lang="en-US" sz="2000" b="1" dirty="0" smtClean="0"/>
              <a:t>“Misrepresentation Claimants”</a:t>
            </a:r>
            <a:r>
              <a:rPr lang="en-US" sz="2000" dirty="0" smtClean="0"/>
              <a:t>);</a:t>
            </a:r>
          </a:p>
          <a:p>
            <a:pPr lvl="1"/>
            <a:r>
              <a:rPr lang="en-US" sz="2000" b="1" dirty="0" err="1" smtClean="0"/>
              <a:t>Aird</a:t>
            </a:r>
            <a:r>
              <a:rPr lang="en-US" sz="2000" b="1" dirty="0" smtClean="0"/>
              <a:t> </a:t>
            </a:r>
            <a:r>
              <a:rPr lang="en-US" sz="2000" b="1" dirty="0"/>
              <a:t>&amp; </a:t>
            </a:r>
            <a:r>
              <a:rPr lang="en-US" sz="2000" b="1" dirty="0" err="1"/>
              <a:t>Berlis</a:t>
            </a:r>
            <a:r>
              <a:rPr lang="en-US" sz="2000" b="1" dirty="0"/>
              <a:t> </a:t>
            </a:r>
            <a:r>
              <a:rPr lang="en-US" sz="2000" b="1" dirty="0" smtClean="0"/>
              <a:t>LLP </a:t>
            </a:r>
            <a:r>
              <a:rPr lang="en-US" sz="2000" dirty="0" smtClean="0"/>
              <a:t>— rep. counsel for unitholders with unfulfilled redemption claims </a:t>
            </a:r>
            <a:r>
              <a:rPr lang="en-US" sz="2000" b="1" dirty="0" smtClean="0"/>
              <a:t>(“Redemption Claimants</a:t>
            </a:r>
            <a:r>
              <a:rPr lang="en-US" sz="2000" dirty="0" smtClean="0"/>
              <a:t>”); and</a:t>
            </a:r>
          </a:p>
          <a:p>
            <a:pPr lvl="1"/>
            <a:r>
              <a:rPr lang="en-US" sz="2000" b="1" dirty="0" smtClean="0"/>
              <a:t>Woods LLP </a:t>
            </a:r>
            <a:r>
              <a:rPr lang="en-US" sz="2000" dirty="0" smtClean="0"/>
              <a:t>— counsel for unitholders with the above claims, resident in Quebec (</a:t>
            </a:r>
            <a:r>
              <a:rPr lang="en-US" sz="2000" b="1" dirty="0" smtClean="0"/>
              <a:t>“Quebec Claimants”</a:t>
            </a:r>
            <a:r>
              <a:rPr lang="en-US" sz="2000" dirty="0" smtClean="0"/>
              <a:t>).</a:t>
            </a:r>
          </a:p>
        </p:txBody>
      </p:sp>
    </p:spTree>
    <p:extLst>
      <p:ext uri="{BB962C8B-B14F-4D97-AF65-F5344CB8AC3E}">
        <p14:creationId xmlns:p14="http://schemas.microsoft.com/office/powerpoint/2010/main" val="1404105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EN_ST">
  <a:themeElements>
    <a:clrScheme name="Miller Thomson Colour">
      <a:dk1>
        <a:srgbClr val="58595B"/>
      </a:dk1>
      <a:lt1>
        <a:srgbClr val="FFFFFF"/>
      </a:lt1>
      <a:dk2>
        <a:srgbClr val="FFFFFF"/>
      </a:dk2>
      <a:lt2>
        <a:srgbClr val="2E2925"/>
      </a:lt2>
      <a:accent1>
        <a:srgbClr val="F05351"/>
      </a:accent1>
      <a:accent2>
        <a:srgbClr val="FFD052"/>
      </a:accent2>
      <a:accent3>
        <a:srgbClr val="6EC4E8"/>
      </a:accent3>
      <a:accent4>
        <a:srgbClr val="265868"/>
      </a:accent4>
      <a:accent5>
        <a:srgbClr val="D6CCC2"/>
      </a:accent5>
      <a:accent6>
        <a:srgbClr val="6B9B93"/>
      </a:accent6>
      <a:hlink>
        <a:srgbClr val="6EC4E8"/>
      </a:hlink>
      <a:folHlink>
        <a:srgbClr val="58595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_ST" id="{F7F5C360-3BF9-4A92-9DDA-AF01E12B894B}" vid="{DEFDADB1-F339-408F-97D9-F75604AB6F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MillerThomsonPPT_English_StandardScreen</Template>
  <TotalTime>1807</TotalTime>
  <Words>2058</Words>
  <Application>Microsoft Office PowerPoint</Application>
  <PresentationFormat>On-screen Show (4:3)</PresentationFormat>
  <Paragraphs>198</Paragraphs>
  <Slides>24</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EN_ST</vt:lpstr>
      <vt:lpstr>PowerPoint Presentation</vt:lpstr>
      <vt:lpstr>Bridging Finance: Town Hall for Unitholders  with Misrepresentation Claims</vt:lpstr>
      <vt:lpstr>The Miller Thomson Legal Team</vt:lpstr>
      <vt:lpstr>Preliminary Note</vt:lpstr>
      <vt:lpstr>The Players</vt:lpstr>
      <vt:lpstr>The Receivership Proceedings</vt:lpstr>
      <vt:lpstr>Unitholder Priority Motion</vt:lpstr>
      <vt:lpstr>Unitholder Priority Motion (cont’d)</vt:lpstr>
      <vt:lpstr>Unitholder Priority Motion (cont’d)</vt:lpstr>
      <vt:lpstr>Miller Thomson’s Mandate  </vt:lpstr>
      <vt:lpstr>Are You a “Misrepresentation Claimant”?</vt:lpstr>
      <vt:lpstr>Are You a “Misrepresentation Claimant”? (cont’d) Applicable Limitation Periods</vt:lpstr>
      <vt:lpstr>Are You a “Misrepresentation Claimant”? Whether the OM Contained a Misrepresentation</vt:lpstr>
      <vt:lpstr>What Is Decided at the  Unitholder Priority Motion </vt:lpstr>
      <vt:lpstr>Overview of Arguments </vt:lpstr>
      <vt:lpstr>Prospects for Success</vt:lpstr>
      <vt:lpstr>Current Status</vt:lpstr>
      <vt:lpstr>Timeline</vt:lpstr>
      <vt:lpstr>Questions?</vt:lpstr>
      <vt:lpstr>Responses to Common Questions Received</vt:lpstr>
      <vt:lpstr>Who Qualifies as a Misrepresentation Claimant?</vt:lpstr>
      <vt:lpstr>Who Qualifies as a Misrepresentation Claimant? (cont’d)</vt:lpstr>
      <vt:lpstr>Is there anything that Misrepresentation Claimants need to do or provide?</vt:lpstr>
      <vt:lpstr>PowerPoint Presentation</vt:lpstr>
    </vt:vector>
  </TitlesOfParts>
  <Company>Miller Thomson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Bozicevic, Margo</dc:creator>
  <cp:lastModifiedBy>Smith, Matthew</cp:lastModifiedBy>
  <cp:revision>57</cp:revision>
  <dcterms:created xsi:type="dcterms:W3CDTF">2016-09-07T20:57:15Z</dcterms:created>
  <dcterms:modified xsi:type="dcterms:W3CDTF">2022-09-07T13:03:34Z</dcterms:modified>
</cp:coreProperties>
</file>